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Default Extension="png" ContentType="image/png"/>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x="5486400" cy="8229600"/>
  <p:notesSz cx="5486400" cy="82296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11480" y="2551176"/>
            <a:ext cx="4663440" cy="1728216"/>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822960" y="4608576"/>
            <a:ext cx="3840480" cy="205740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274320" y="1892808"/>
            <a:ext cx="2386584" cy="5431536"/>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2825496" y="1892808"/>
            <a:ext cx="2386584" cy="5431536"/>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4320" y="329184"/>
            <a:ext cx="4937760" cy="1316736"/>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274320" y="1892808"/>
            <a:ext cx="4937760" cy="5431536"/>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1865376" y="7653528"/>
            <a:ext cx="1755648" cy="41148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274320" y="7653528"/>
            <a:ext cx="1261872" cy="4114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3950208" y="7653528"/>
            <a:ext cx="1261872" cy="4114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3.png"/><Relationship Id="rId3" Type="http://schemas.openxmlformats.org/officeDocument/2006/relationships/image" Target="../media/image44.png"/><Relationship Id="rId4" Type="http://schemas.openxmlformats.org/officeDocument/2006/relationships/image" Target="../media/image45.png"/><Relationship Id="rId5" Type="http://schemas.openxmlformats.org/officeDocument/2006/relationships/image" Target="../media/image46.png"/><Relationship Id="rId6" Type="http://schemas.openxmlformats.org/officeDocument/2006/relationships/image" Target="../media/image4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9.png"/><Relationship Id="rId3" Type="http://schemas.openxmlformats.org/officeDocument/2006/relationships/image" Target="../media/image50.png"/><Relationship Id="rId4" Type="http://schemas.openxmlformats.org/officeDocument/2006/relationships/image" Target="../media/image51.png"/><Relationship Id="rId5" Type="http://schemas.openxmlformats.org/officeDocument/2006/relationships/image" Target="../media/image52.png"/><Relationship Id="rId6" Type="http://schemas.openxmlformats.org/officeDocument/2006/relationships/image" Target="../media/image53.png"/><Relationship Id="rId7" Type="http://schemas.openxmlformats.org/officeDocument/2006/relationships/image" Target="../media/image54.png"/><Relationship Id="rId8" Type="http://schemas.openxmlformats.org/officeDocument/2006/relationships/image" Target="../media/image5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7.png"/><Relationship Id="rId3" Type="http://schemas.openxmlformats.org/officeDocument/2006/relationships/image" Target="../media/image58.png"/><Relationship Id="rId4" Type="http://schemas.openxmlformats.org/officeDocument/2006/relationships/image" Target="../media/image59.png"/><Relationship Id="rId5" Type="http://schemas.openxmlformats.org/officeDocument/2006/relationships/image" Target="../media/image60.png"/><Relationship Id="rId6" Type="http://schemas.openxmlformats.org/officeDocument/2006/relationships/image" Target="../media/image61.png"/><Relationship Id="rId7" Type="http://schemas.openxmlformats.org/officeDocument/2006/relationships/image" Target="../media/image62.png"/><Relationship Id="rId8" Type="http://schemas.openxmlformats.org/officeDocument/2006/relationships/image" Target="../media/image63.png"/><Relationship Id="rId9" Type="http://schemas.openxmlformats.org/officeDocument/2006/relationships/image" Target="../media/image64.png"/><Relationship Id="rId10" Type="http://schemas.openxmlformats.org/officeDocument/2006/relationships/image" Target="../media/image65.png"/><Relationship Id="rId11" Type="http://schemas.openxmlformats.org/officeDocument/2006/relationships/image" Target="../media/image66.png"/><Relationship Id="rId12" Type="http://schemas.openxmlformats.org/officeDocument/2006/relationships/image" Target="../media/image67.png"/><Relationship Id="rId13" Type="http://schemas.openxmlformats.org/officeDocument/2006/relationships/image" Target="../media/image6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9.png"/><Relationship Id="rId3" Type="http://schemas.openxmlformats.org/officeDocument/2006/relationships/image" Target="../media/image70.png"/><Relationship Id="rId4" Type="http://schemas.openxmlformats.org/officeDocument/2006/relationships/image" Target="../media/image71.png"/><Relationship Id="rId5" Type="http://schemas.openxmlformats.org/officeDocument/2006/relationships/image" Target="../media/image72.png"/><Relationship Id="rId6" Type="http://schemas.openxmlformats.org/officeDocument/2006/relationships/image" Target="../media/image7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4.png"/><Relationship Id="rId3" Type="http://schemas.openxmlformats.org/officeDocument/2006/relationships/image" Target="../media/image75.png"/><Relationship Id="rId4" Type="http://schemas.openxmlformats.org/officeDocument/2006/relationships/image" Target="../media/image76.png"/><Relationship Id="rId5" Type="http://schemas.openxmlformats.org/officeDocument/2006/relationships/image" Target="../media/image77.png"/><Relationship Id="rId6" Type="http://schemas.openxmlformats.org/officeDocument/2006/relationships/image" Target="../media/image78.png"/><Relationship Id="rId7" Type="http://schemas.openxmlformats.org/officeDocument/2006/relationships/image" Target="../media/image79.png"/><Relationship Id="rId8" Type="http://schemas.openxmlformats.org/officeDocument/2006/relationships/image" Target="../media/image80.png"/><Relationship Id="rId9" Type="http://schemas.openxmlformats.org/officeDocument/2006/relationships/image" Target="../media/image8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2.png"/><Relationship Id="rId3" Type="http://schemas.openxmlformats.org/officeDocument/2006/relationships/image" Target="../media/image83.png"/><Relationship Id="rId4" Type="http://schemas.openxmlformats.org/officeDocument/2006/relationships/image" Target="../media/image84.png"/><Relationship Id="rId5" Type="http://schemas.openxmlformats.org/officeDocument/2006/relationships/image" Target="../media/image85.png"/><Relationship Id="rId6" Type="http://schemas.openxmlformats.org/officeDocument/2006/relationships/image" Target="../media/image86.png"/><Relationship Id="rId7" Type="http://schemas.openxmlformats.org/officeDocument/2006/relationships/image" Target="../media/image87.png"/><Relationship Id="rId8" Type="http://schemas.openxmlformats.org/officeDocument/2006/relationships/image" Target="../media/image8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9.png"/><Relationship Id="rId3" Type="http://schemas.openxmlformats.org/officeDocument/2006/relationships/image" Target="../media/image90.png"/><Relationship Id="rId4" Type="http://schemas.openxmlformats.org/officeDocument/2006/relationships/image" Target="../media/image91.png"/><Relationship Id="rId5" Type="http://schemas.openxmlformats.org/officeDocument/2006/relationships/image" Target="../media/image92.png"/><Relationship Id="rId6" Type="http://schemas.openxmlformats.org/officeDocument/2006/relationships/image" Target="../media/image93.png"/><Relationship Id="rId7" Type="http://schemas.openxmlformats.org/officeDocument/2006/relationships/image" Target="../media/image9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image" Target="../media/image9.png"/><Relationship Id="rId9" Type="http://schemas.openxmlformats.org/officeDocument/2006/relationships/image" Target="../media/image10.png"/><Relationship Id="rId10" Type="http://schemas.openxmlformats.org/officeDocument/2006/relationships/image" Target="../media/image1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5.png"/><Relationship Id="rId3" Type="http://schemas.openxmlformats.org/officeDocument/2006/relationships/image" Target="../media/image96.png"/><Relationship Id="rId4" Type="http://schemas.openxmlformats.org/officeDocument/2006/relationships/image" Target="../media/image97.png"/><Relationship Id="rId5" Type="http://schemas.openxmlformats.org/officeDocument/2006/relationships/image" Target="../media/image98.png"/><Relationship Id="rId6" Type="http://schemas.openxmlformats.org/officeDocument/2006/relationships/image" Target="../media/image99.png"/><Relationship Id="rId7" Type="http://schemas.openxmlformats.org/officeDocument/2006/relationships/image" Target="../media/image100.png"/><Relationship Id="rId8" Type="http://schemas.openxmlformats.org/officeDocument/2006/relationships/image" Target="../media/image10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4.png"/><Relationship Id="rId3" Type="http://schemas.openxmlformats.org/officeDocument/2006/relationships/image" Target="../media/image105.png"/><Relationship Id="rId4" Type="http://schemas.openxmlformats.org/officeDocument/2006/relationships/image" Target="../media/image106.png"/><Relationship Id="rId5" Type="http://schemas.openxmlformats.org/officeDocument/2006/relationships/image" Target="../media/image107.png"/><Relationship Id="rId6" Type="http://schemas.openxmlformats.org/officeDocument/2006/relationships/image" Target="../media/image108.png"/><Relationship Id="rId7" Type="http://schemas.openxmlformats.org/officeDocument/2006/relationships/image" Target="../media/image10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10.png"/><Relationship Id="rId3" Type="http://schemas.openxmlformats.org/officeDocument/2006/relationships/image" Target="../media/image111.png"/><Relationship Id="rId4" Type="http://schemas.openxmlformats.org/officeDocument/2006/relationships/image" Target="../media/image112.png"/><Relationship Id="rId5" Type="http://schemas.openxmlformats.org/officeDocument/2006/relationships/image" Target="../media/image113.png"/><Relationship Id="rId6" Type="http://schemas.openxmlformats.org/officeDocument/2006/relationships/image" Target="../media/image114.png"/><Relationship Id="rId7" Type="http://schemas.openxmlformats.org/officeDocument/2006/relationships/image" Target="../media/image115.png"/><Relationship Id="rId8" Type="http://schemas.openxmlformats.org/officeDocument/2006/relationships/image" Target="../media/image116.png"/><Relationship Id="rId9" Type="http://schemas.openxmlformats.org/officeDocument/2006/relationships/image" Target="../media/image117.png"/><Relationship Id="rId10" Type="http://schemas.openxmlformats.org/officeDocument/2006/relationships/image" Target="../media/image118.png"/><Relationship Id="rId11" Type="http://schemas.openxmlformats.org/officeDocument/2006/relationships/image" Target="../media/image119.png"/><Relationship Id="rId12" Type="http://schemas.openxmlformats.org/officeDocument/2006/relationships/image" Target="../media/image120.png"/><Relationship Id="rId13" Type="http://schemas.openxmlformats.org/officeDocument/2006/relationships/image" Target="../media/image12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22.png"/><Relationship Id="rId3" Type="http://schemas.openxmlformats.org/officeDocument/2006/relationships/image" Target="../media/image123.png"/><Relationship Id="rId4" Type="http://schemas.openxmlformats.org/officeDocument/2006/relationships/image" Target="../media/image12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2.png"/><Relationship Id="rId3" Type="http://schemas.openxmlformats.org/officeDocument/2006/relationships/image" Target="../media/image1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4.png"/><Relationship Id="rId3" Type="http://schemas.openxmlformats.org/officeDocument/2006/relationships/image" Target="../media/image15.png"/><Relationship Id="rId4" Type="http://schemas.openxmlformats.org/officeDocument/2006/relationships/image" Target="../media/image16.png"/><Relationship Id="rId5" Type="http://schemas.openxmlformats.org/officeDocument/2006/relationships/image" Target="../media/image1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9.png"/><Relationship Id="rId3" Type="http://schemas.openxmlformats.org/officeDocument/2006/relationships/image" Target="../media/image2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1.png"/><Relationship Id="rId3" Type="http://schemas.openxmlformats.org/officeDocument/2006/relationships/image" Target="../media/image22.png"/><Relationship Id="rId4" Type="http://schemas.openxmlformats.org/officeDocument/2006/relationships/image" Target="../media/image23.png"/><Relationship Id="rId5" Type="http://schemas.openxmlformats.org/officeDocument/2006/relationships/image" Target="../media/image24.png"/><Relationship Id="rId6" Type="http://schemas.openxmlformats.org/officeDocument/2006/relationships/image" Target="../media/image25.png"/><Relationship Id="rId7" Type="http://schemas.openxmlformats.org/officeDocument/2006/relationships/image" Target="../media/image26.png"/><Relationship Id="rId8" Type="http://schemas.openxmlformats.org/officeDocument/2006/relationships/image" Target="../media/image27.png"/><Relationship Id="rId9" Type="http://schemas.openxmlformats.org/officeDocument/2006/relationships/image" Target="../media/image28.png"/><Relationship Id="rId10" Type="http://schemas.openxmlformats.org/officeDocument/2006/relationships/image" Target="../media/image2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0.png"/><Relationship Id="rId3" Type="http://schemas.openxmlformats.org/officeDocument/2006/relationships/image" Target="../media/image31.png"/><Relationship Id="rId4" Type="http://schemas.openxmlformats.org/officeDocument/2006/relationships/image" Target="../media/image32.png"/><Relationship Id="rId5" Type="http://schemas.openxmlformats.org/officeDocument/2006/relationships/image" Target="../media/image33.png"/><Relationship Id="rId6" Type="http://schemas.openxmlformats.org/officeDocument/2006/relationships/image" Target="../media/image34.png"/><Relationship Id="rId7" Type="http://schemas.openxmlformats.org/officeDocument/2006/relationships/image" Target="../media/image35.png"/><Relationship Id="rId8" Type="http://schemas.openxmlformats.org/officeDocument/2006/relationships/image" Target="../media/image36.png"/><Relationship Id="rId9" Type="http://schemas.openxmlformats.org/officeDocument/2006/relationships/image" Target="../media/image37.png"/><Relationship Id="rId10" Type="http://schemas.openxmlformats.org/officeDocument/2006/relationships/image" Target="../media/image38.png"/><Relationship Id="rId11" Type="http://schemas.openxmlformats.org/officeDocument/2006/relationships/image" Target="../media/image39.png"/><Relationship Id="rId12" Type="http://schemas.openxmlformats.org/officeDocument/2006/relationships/image" Target="../media/image4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1.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58736" y="646430"/>
            <a:ext cx="3968750" cy="726440"/>
          </a:xfrm>
          <a:prstGeom prst="rect">
            <a:avLst/>
          </a:prstGeom>
        </p:spPr>
        <p:txBody>
          <a:bodyPr wrap="square" lIns="0" tIns="12700" rIns="0" bIns="0" rtlCol="0" vert="horz">
            <a:spAutoFit/>
          </a:bodyPr>
          <a:lstStyle/>
          <a:p>
            <a:pPr algn="ctr">
              <a:lnSpc>
                <a:spcPts val="1860"/>
              </a:lnSpc>
              <a:spcBef>
                <a:spcPts val="100"/>
              </a:spcBef>
            </a:pPr>
            <a:r>
              <a:rPr dirty="0" sz="1600">
                <a:solidFill>
                  <a:srgbClr val="010202"/>
                </a:solidFill>
                <a:latin typeface="Times New Roman"/>
                <a:cs typeface="Times New Roman"/>
              </a:rPr>
              <a:t>Chapter</a:t>
            </a:r>
            <a:r>
              <a:rPr dirty="0" sz="1600" spc="-5">
                <a:solidFill>
                  <a:srgbClr val="010202"/>
                </a:solidFill>
                <a:latin typeface="Times New Roman"/>
                <a:cs typeface="Times New Roman"/>
              </a:rPr>
              <a:t> </a:t>
            </a:r>
            <a:r>
              <a:rPr dirty="0" sz="1600">
                <a:solidFill>
                  <a:srgbClr val="010202"/>
                </a:solidFill>
                <a:latin typeface="Times New Roman"/>
                <a:cs typeface="Times New Roman"/>
              </a:rPr>
              <a:t>10</a:t>
            </a:r>
            <a:endParaRPr sz="1600">
              <a:latin typeface="Times New Roman"/>
              <a:cs typeface="Times New Roman"/>
            </a:endParaRPr>
          </a:p>
          <a:p>
            <a:pPr algn="ctr" marL="12065" marR="5080">
              <a:lnSpc>
                <a:spcPts val="1800"/>
              </a:lnSpc>
              <a:spcBef>
                <a:spcPts val="100"/>
              </a:spcBef>
            </a:pPr>
            <a:r>
              <a:rPr dirty="0" sz="1600" spc="-5">
                <a:solidFill>
                  <a:srgbClr val="010202"/>
                </a:solidFill>
                <a:latin typeface="Times New Roman"/>
                <a:cs typeface="Times New Roman"/>
              </a:rPr>
              <a:t>GIBBS FREE ENERGY COMPOSITION</a:t>
            </a:r>
            <a:r>
              <a:rPr dirty="0" sz="1600" spc="-125">
                <a:solidFill>
                  <a:srgbClr val="010202"/>
                </a:solidFill>
                <a:latin typeface="Times New Roman"/>
                <a:cs typeface="Times New Roman"/>
              </a:rPr>
              <a:t> </a:t>
            </a:r>
            <a:r>
              <a:rPr dirty="0" sz="1600" spc="-10">
                <a:solidFill>
                  <a:srgbClr val="010202"/>
                </a:solidFill>
                <a:latin typeface="Times New Roman"/>
                <a:cs typeface="Times New Roman"/>
              </a:rPr>
              <a:t>AND  </a:t>
            </a:r>
            <a:r>
              <a:rPr dirty="0" sz="1600" spc="-5">
                <a:solidFill>
                  <a:srgbClr val="010202"/>
                </a:solidFill>
                <a:latin typeface="Times New Roman"/>
                <a:cs typeface="Times New Roman"/>
              </a:rPr>
              <a:t>PHASE DIAGRAMS OF </a:t>
            </a:r>
            <a:r>
              <a:rPr dirty="0" sz="1600" spc="-20">
                <a:solidFill>
                  <a:srgbClr val="010202"/>
                </a:solidFill>
                <a:latin typeface="Times New Roman"/>
                <a:cs typeface="Times New Roman"/>
              </a:rPr>
              <a:t>BINARY</a:t>
            </a:r>
            <a:r>
              <a:rPr dirty="0" sz="1600" spc="-100">
                <a:solidFill>
                  <a:srgbClr val="010202"/>
                </a:solidFill>
                <a:latin typeface="Times New Roman"/>
                <a:cs typeface="Times New Roman"/>
              </a:rPr>
              <a:t> </a:t>
            </a:r>
            <a:r>
              <a:rPr dirty="0" sz="1600" spc="-10">
                <a:solidFill>
                  <a:srgbClr val="010202"/>
                </a:solidFill>
                <a:latin typeface="Times New Roman"/>
                <a:cs typeface="Times New Roman"/>
              </a:rPr>
              <a:t>SYSTEMS</a:t>
            </a:r>
            <a:endParaRPr sz="1600">
              <a:latin typeface="Times New Roman"/>
              <a:cs typeface="Times New Roman"/>
            </a:endParaRPr>
          </a:p>
        </p:txBody>
      </p:sp>
      <p:sp>
        <p:nvSpPr>
          <p:cNvPr id="3" name="object 3"/>
          <p:cNvSpPr/>
          <p:nvPr/>
        </p:nvSpPr>
        <p:spPr>
          <a:xfrm>
            <a:off x="1996757" y="4884102"/>
            <a:ext cx="142875" cy="1619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085" y="1646071"/>
            <a:ext cx="4600575" cy="4977130"/>
          </a:xfrm>
          <a:prstGeom prst="rect">
            <a:avLst/>
          </a:prstGeom>
        </p:spPr>
        <p:txBody>
          <a:bodyPr wrap="square" lIns="0" tIns="12700" rIns="0" bIns="0" rtlCol="0" vert="horz">
            <a:spAutoFit/>
          </a:bodyPr>
          <a:lstStyle/>
          <a:p>
            <a:pPr lvl="1" marL="1917700" indent="-254635">
              <a:lnSpc>
                <a:spcPct val="100000"/>
              </a:lnSpc>
              <a:spcBef>
                <a:spcPts val="100"/>
              </a:spcBef>
              <a:buAutoNum type="arabicPeriod"/>
              <a:tabLst>
                <a:tab pos="1918335" algn="l"/>
              </a:tabLst>
            </a:pPr>
            <a:r>
              <a:rPr dirty="0" sz="1000" spc="-5" b="1">
                <a:solidFill>
                  <a:srgbClr val="010202"/>
                </a:solidFill>
                <a:latin typeface="Times New Roman"/>
                <a:cs typeface="Times New Roman"/>
              </a:rPr>
              <a:t>INTRODUCTION</a:t>
            </a:r>
            <a:endParaRPr sz="1000">
              <a:latin typeface="Times New Roman"/>
              <a:cs typeface="Times New Roman"/>
            </a:endParaRPr>
          </a:p>
          <a:p>
            <a:pPr lvl="1">
              <a:lnSpc>
                <a:spcPct val="100000"/>
              </a:lnSpc>
              <a:spcBef>
                <a:spcPts val="10"/>
              </a:spcBef>
              <a:buClr>
                <a:srgbClr val="010202"/>
              </a:buClr>
              <a:buFont typeface="Times New Roman"/>
              <a:buAutoNum type="arabicPeriod"/>
            </a:pPr>
            <a:endParaRPr sz="1050">
              <a:latin typeface="Times New Roman"/>
              <a:cs typeface="Times New Roman"/>
            </a:endParaRPr>
          </a:p>
          <a:p>
            <a:pPr algn="just" marL="12700" marR="5080">
              <a:lnSpc>
                <a:spcPct val="100000"/>
              </a:lnSpc>
            </a:pPr>
            <a:r>
              <a:rPr dirty="0" sz="1000" spc="-5">
                <a:solidFill>
                  <a:srgbClr val="010202"/>
                </a:solidFill>
                <a:latin typeface="Times New Roman"/>
                <a:cs typeface="Times New Roman"/>
              </a:rPr>
              <a:t>It has been seen that, at constant temperature and pressure, the stable state of existence </a:t>
            </a:r>
            <a:r>
              <a:rPr dirty="0" sz="1000">
                <a:solidFill>
                  <a:srgbClr val="010202"/>
                </a:solidFill>
                <a:latin typeface="Times New Roman"/>
                <a:cs typeface="Times New Roman"/>
              </a:rPr>
              <a:t>of  a system is that which has the minimum possible value of Gibbs free </a:t>
            </a:r>
            <a:r>
              <a:rPr dirty="0" sz="1000" spc="-15">
                <a:solidFill>
                  <a:srgbClr val="010202"/>
                </a:solidFill>
                <a:latin typeface="Times New Roman"/>
                <a:cs typeface="Times New Roman"/>
              </a:rPr>
              <a:t>energy. </a:t>
            </a:r>
            <a:r>
              <a:rPr dirty="0" sz="1000">
                <a:solidFill>
                  <a:srgbClr val="010202"/>
                </a:solidFill>
                <a:latin typeface="Times New Roman"/>
                <a:cs typeface="Times New Roman"/>
              </a:rPr>
              <a:t>Thus, phase  stability in a system, as normally presented on an isobaric phase diagram, can be  determined from knowledge of the variations of the Gibbs free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of the various  </a:t>
            </a:r>
            <a:r>
              <a:rPr dirty="0" sz="1000" spc="-5">
                <a:solidFill>
                  <a:srgbClr val="010202"/>
                </a:solidFill>
                <a:latin typeface="Times New Roman"/>
                <a:cs typeface="Times New Roman"/>
              </a:rPr>
              <a:t>possible phases with composition and temperature. When </a:t>
            </a:r>
            <a:r>
              <a:rPr dirty="0" sz="1000">
                <a:solidFill>
                  <a:srgbClr val="010202"/>
                </a:solidFill>
                <a:latin typeface="Times New Roman"/>
                <a:cs typeface="Times New Roman"/>
              </a:rPr>
              <a:t>a </a:t>
            </a:r>
            <a:r>
              <a:rPr dirty="0" sz="1000" spc="-5">
                <a:solidFill>
                  <a:srgbClr val="010202"/>
                </a:solidFill>
                <a:latin typeface="Times New Roman"/>
                <a:cs typeface="Times New Roman"/>
              </a:rPr>
              <a:t>liquid solution is cooled, </a:t>
            </a:r>
            <a:r>
              <a:rPr dirty="0" sz="1000">
                <a:solidFill>
                  <a:srgbClr val="010202"/>
                </a:solidFill>
                <a:latin typeface="Times New Roman"/>
                <a:cs typeface="Times New Roman"/>
              </a:rPr>
              <a:t>a  liquidus temperature is eventually reached, at which point a solid phase begins to</a:t>
            </a:r>
            <a:r>
              <a:rPr dirty="0" sz="1000" spc="-95">
                <a:solidFill>
                  <a:srgbClr val="010202"/>
                </a:solidFill>
                <a:latin typeface="Times New Roman"/>
                <a:cs typeface="Times New Roman"/>
              </a:rPr>
              <a:t> </a:t>
            </a:r>
            <a:r>
              <a:rPr dirty="0" sz="1000">
                <a:solidFill>
                  <a:srgbClr val="010202"/>
                </a:solidFill>
                <a:latin typeface="Times New Roman"/>
                <a:cs typeface="Times New Roman"/>
              </a:rPr>
              <a:t>separate  </a:t>
            </a:r>
            <a:r>
              <a:rPr dirty="0" sz="1000" spc="-5">
                <a:solidFill>
                  <a:srgbClr val="010202"/>
                </a:solidFill>
                <a:latin typeface="Times New Roman"/>
                <a:cs typeface="Times New Roman"/>
              </a:rPr>
              <a:t>from the liquid solution. This solid phase could be </a:t>
            </a:r>
            <a:r>
              <a:rPr dirty="0" sz="1000">
                <a:solidFill>
                  <a:srgbClr val="010202"/>
                </a:solidFill>
                <a:latin typeface="Times New Roman"/>
                <a:cs typeface="Times New Roman"/>
              </a:rPr>
              <a:t>a </a:t>
            </a:r>
            <a:r>
              <a:rPr dirty="0" sz="1000" spc="-5">
                <a:solidFill>
                  <a:srgbClr val="010202"/>
                </a:solidFill>
                <a:latin typeface="Times New Roman"/>
                <a:cs typeface="Times New Roman"/>
              </a:rPr>
              <a:t>virtually pure component, </a:t>
            </a:r>
            <a:r>
              <a:rPr dirty="0" sz="1000">
                <a:solidFill>
                  <a:srgbClr val="010202"/>
                </a:solidFill>
                <a:latin typeface="Times New Roman"/>
                <a:cs typeface="Times New Roman"/>
              </a:rPr>
              <a:t>a </a:t>
            </a:r>
            <a:r>
              <a:rPr dirty="0" sz="1000" spc="-5">
                <a:solidFill>
                  <a:srgbClr val="010202"/>
                </a:solidFill>
                <a:latin typeface="Times New Roman"/>
                <a:cs typeface="Times New Roman"/>
              </a:rPr>
              <a:t>solid  </a:t>
            </a:r>
            <a:r>
              <a:rPr dirty="0" sz="1000">
                <a:solidFill>
                  <a:srgbClr val="010202"/>
                </a:solidFill>
                <a:latin typeface="Times New Roman"/>
                <a:cs typeface="Times New Roman"/>
              </a:rPr>
              <a:t>solution of the same or </a:t>
            </a:r>
            <a:r>
              <a:rPr dirty="0" sz="1000" spc="-5">
                <a:solidFill>
                  <a:srgbClr val="010202"/>
                </a:solidFill>
                <a:latin typeface="Times New Roman"/>
                <a:cs typeface="Times New Roman"/>
              </a:rPr>
              <a:t>different </a:t>
            </a:r>
            <a:r>
              <a:rPr dirty="0" sz="1000">
                <a:solidFill>
                  <a:srgbClr val="010202"/>
                </a:solidFill>
                <a:latin typeface="Times New Roman"/>
                <a:cs typeface="Times New Roman"/>
              </a:rPr>
              <a:t>composition from the liquid, or a chemical </a:t>
            </a:r>
            <a:r>
              <a:rPr dirty="0" sz="1000" spc="-5">
                <a:solidFill>
                  <a:srgbClr val="010202"/>
                </a:solidFill>
                <a:latin typeface="Times New Roman"/>
                <a:cs typeface="Times New Roman"/>
              </a:rPr>
              <a:t>compound  formed by reaction between two or more of the components. In all possible cases the  </a:t>
            </a:r>
            <a:r>
              <a:rPr dirty="0" sz="1000">
                <a:solidFill>
                  <a:srgbClr val="010202"/>
                </a:solidFill>
                <a:latin typeface="Times New Roman"/>
                <a:cs typeface="Times New Roman"/>
              </a:rPr>
              <a:t>composition of the solid phase which is in </a:t>
            </a:r>
            <a:r>
              <a:rPr dirty="0" sz="1000" spc="-5">
                <a:solidFill>
                  <a:srgbClr val="010202"/>
                </a:solidFill>
                <a:latin typeface="Times New Roman"/>
                <a:cs typeface="Times New Roman"/>
              </a:rPr>
              <a:t>equilibrium </a:t>
            </a:r>
            <a:r>
              <a:rPr dirty="0" sz="1000">
                <a:solidFill>
                  <a:srgbClr val="010202"/>
                </a:solidFill>
                <a:latin typeface="Times New Roman"/>
                <a:cs typeface="Times New Roman"/>
              </a:rPr>
              <a:t>with the liquid solution is </a:t>
            </a:r>
            <a:r>
              <a:rPr dirty="0" sz="1000" spc="-5">
                <a:solidFill>
                  <a:srgbClr val="010202"/>
                </a:solidFill>
                <a:latin typeface="Times New Roman"/>
                <a:cs typeface="Times New Roman"/>
              </a:rPr>
              <a:t>that  which minimizes the Gibbs free </a:t>
            </a:r>
            <a:r>
              <a:rPr dirty="0" sz="1000" spc="-20">
                <a:solidFill>
                  <a:srgbClr val="010202"/>
                </a:solidFill>
                <a:latin typeface="Times New Roman"/>
                <a:cs typeface="Times New Roman"/>
              </a:rPr>
              <a:t>energy. </a:t>
            </a:r>
            <a:r>
              <a:rPr dirty="0" sz="1000" spc="-5">
                <a:solidFill>
                  <a:srgbClr val="010202"/>
                </a:solidFill>
                <a:latin typeface="Times New Roman"/>
                <a:cs typeface="Times New Roman"/>
              </a:rPr>
              <a:t>If liquid solutions are stable over the entire range  </a:t>
            </a:r>
            <a:r>
              <a:rPr dirty="0" sz="1000">
                <a:solidFill>
                  <a:srgbClr val="010202"/>
                </a:solidFill>
                <a:latin typeface="Times New Roman"/>
                <a:cs typeface="Times New Roman"/>
              </a:rPr>
              <a:t>of composition, then the Gibbs free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of the liquid states are lower than those </a:t>
            </a:r>
            <a:r>
              <a:rPr dirty="0" sz="1000" spc="-5">
                <a:solidFill>
                  <a:srgbClr val="010202"/>
                </a:solidFill>
                <a:latin typeface="Times New Roman"/>
                <a:cs typeface="Times New Roman"/>
              </a:rPr>
              <a:t>of  any possible solid state, and </a:t>
            </a:r>
            <a:r>
              <a:rPr dirty="0" sz="1000" spc="-15">
                <a:solidFill>
                  <a:srgbClr val="010202"/>
                </a:solidFill>
                <a:latin typeface="Times New Roman"/>
                <a:cs typeface="Times New Roman"/>
              </a:rPr>
              <a:t>conversely, </a:t>
            </a:r>
            <a:r>
              <a:rPr dirty="0" sz="1000" spc="-5">
                <a:solidFill>
                  <a:srgbClr val="010202"/>
                </a:solidFill>
                <a:latin typeface="Times New Roman"/>
                <a:cs typeface="Times New Roman"/>
              </a:rPr>
              <a:t>if the temperature of the system is lower than the  </a:t>
            </a:r>
            <a:r>
              <a:rPr dirty="0" sz="1000">
                <a:solidFill>
                  <a:srgbClr val="010202"/>
                </a:solidFill>
                <a:latin typeface="Times New Roman"/>
                <a:cs typeface="Times New Roman"/>
              </a:rPr>
              <a:t>lowest solidus temperature, then the Gibbs free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of the solid states are  </a:t>
            </a:r>
            <a:r>
              <a:rPr dirty="0" sz="1000" spc="-5">
                <a:solidFill>
                  <a:srgbClr val="010202"/>
                </a:solidFill>
                <a:latin typeface="Times New Roman"/>
                <a:cs typeface="Times New Roman"/>
              </a:rPr>
              <a:t>everywhere lower than those of liquid states. At intermediate temperatures, the variation  </a:t>
            </a:r>
            <a:r>
              <a:rPr dirty="0" sz="1000">
                <a:solidFill>
                  <a:srgbClr val="010202"/>
                </a:solidFill>
                <a:latin typeface="Times New Roman"/>
                <a:cs typeface="Times New Roman"/>
              </a:rPr>
              <a:t>of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with composition will identify ranges of composition over </a:t>
            </a:r>
            <a:r>
              <a:rPr dirty="0" sz="1000" spc="-5">
                <a:solidFill>
                  <a:srgbClr val="010202"/>
                </a:solidFill>
                <a:latin typeface="Times New Roman"/>
                <a:cs typeface="Times New Roman"/>
              </a:rPr>
              <a:t>which  </a:t>
            </a:r>
            <a:r>
              <a:rPr dirty="0" sz="1000">
                <a:solidFill>
                  <a:srgbClr val="010202"/>
                </a:solidFill>
                <a:latin typeface="Times New Roman"/>
                <a:cs typeface="Times New Roman"/>
              </a:rPr>
              <a:t>liquid states are stable, ranges over which solid states are stable, and intermediate ranges  in which solid and liquid phases coexist in equilibrium with one </a:t>
            </a:r>
            <a:r>
              <a:rPr dirty="0" sz="1000" spc="-10">
                <a:solidFill>
                  <a:srgbClr val="010202"/>
                </a:solidFill>
                <a:latin typeface="Times New Roman"/>
                <a:cs typeface="Times New Roman"/>
              </a:rPr>
              <a:t>another. </a:t>
            </a:r>
            <a:r>
              <a:rPr dirty="0" sz="1000">
                <a:solidFill>
                  <a:srgbClr val="010202"/>
                </a:solidFill>
                <a:latin typeface="Times New Roman"/>
                <a:cs typeface="Times New Roman"/>
              </a:rPr>
              <a:t>Thus, by virtue  of</a:t>
            </a:r>
            <a:r>
              <a:rPr dirty="0" sz="1000" spc="45">
                <a:solidFill>
                  <a:srgbClr val="010202"/>
                </a:solidFill>
                <a:latin typeface="Times New Roman"/>
                <a:cs typeface="Times New Roman"/>
              </a:rPr>
              <a:t> </a:t>
            </a:r>
            <a:r>
              <a:rPr dirty="0" sz="1000">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a:solidFill>
                  <a:srgbClr val="010202"/>
                </a:solidFill>
                <a:latin typeface="Times New Roman"/>
                <a:cs typeface="Times New Roman"/>
              </a:rPr>
              <a:t>facts</a:t>
            </a:r>
            <a:r>
              <a:rPr dirty="0" sz="1000" spc="40">
                <a:solidFill>
                  <a:srgbClr val="010202"/>
                </a:solidFill>
                <a:latin typeface="Times New Roman"/>
                <a:cs typeface="Times New Roman"/>
              </a:rPr>
              <a:t> </a:t>
            </a:r>
            <a:r>
              <a:rPr dirty="0" sz="1000">
                <a:solidFill>
                  <a:srgbClr val="010202"/>
                </a:solidFill>
                <a:latin typeface="Times New Roman"/>
                <a:cs typeface="Times New Roman"/>
              </a:rPr>
              <a:t>that</a:t>
            </a:r>
            <a:r>
              <a:rPr dirty="0" sz="1000" spc="45">
                <a:solidFill>
                  <a:srgbClr val="010202"/>
                </a:solidFill>
                <a:latin typeface="Times New Roman"/>
                <a:cs typeface="Times New Roman"/>
              </a:rPr>
              <a:t> </a:t>
            </a:r>
            <a:r>
              <a:rPr dirty="0" sz="1000">
                <a:solidFill>
                  <a:srgbClr val="010202"/>
                </a:solidFill>
                <a:latin typeface="Times New Roman"/>
                <a:cs typeface="Times New Roman"/>
              </a:rPr>
              <a:t>(1)</a:t>
            </a:r>
            <a:r>
              <a:rPr dirty="0" sz="1000" spc="45">
                <a:solidFill>
                  <a:srgbClr val="010202"/>
                </a:solidFill>
                <a:latin typeface="Times New Roman"/>
                <a:cs typeface="Times New Roman"/>
              </a:rPr>
              <a:t> </a:t>
            </a:r>
            <a:r>
              <a:rPr dirty="0" sz="1000">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a:solidFill>
                  <a:srgbClr val="010202"/>
                </a:solidFill>
                <a:latin typeface="Times New Roman"/>
                <a:cs typeface="Times New Roman"/>
              </a:rPr>
              <a:t>state</a:t>
            </a:r>
            <a:r>
              <a:rPr dirty="0" sz="1000" spc="45">
                <a:solidFill>
                  <a:srgbClr val="010202"/>
                </a:solidFill>
                <a:latin typeface="Times New Roman"/>
                <a:cs typeface="Times New Roman"/>
              </a:rPr>
              <a:t> </a:t>
            </a:r>
            <a:r>
              <a:rPr dirty="0" sz="1000">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a:solidFill>
                  <a:srgbClr val="010202"/>
                </a:solidFill>
                <a:latin typeface="Times New Roman"/>
                <a:cs typeface="Times New Roman"/>
              </a:rPr>
              <a:t>lowest</a:t>
            </a:r>
            <a:r>
              <a:rPr dirty="0" sz="1000" spc="45">
                <a:solidFill>
                  <a:srgbClr val="010202"/>
                </a:solidFill>
                <a:latin typeface="Times New Roman"/>
                <a:cs typeface="Times New Roman"/>
              </a:rPr>
              <a:t> </a:t>
            </a:r>
            <a:r>
              <a:rPr dirty="0" sz="1000">
                <a:solidFill>
                  <a:srgbClr val="010202"/>
                </a:solidFill>
                <a:latin typeface="Times New Roman"/>
                <a:cs typeface="Times New Roman"/>
              </a:rPr>
              <a:t>Gibbs</a:t>
            </a:r>
            <a:r>
              <a:rPr dirty="0" sz="1000" spc="45">
                <a:solidFill>
                  <a:srgbClr val="010202"/>
                </a:solidFill>
                <a:latin typeface="Times New Roman"/>
                <a:cs typeface="Times New Roman"/>
              </a:rPr>
              <a:t> </a:t>
            </a:r>
            <a:r>
              <a:rPr dirty="0" sz="1000">
                <a:solidFill>
                  <a:srgbClr val="010202"/>
                </a:solidFill>
                <a:latin typeface="Times New Roman"/>
                <a:cs typeface="Times New Roman"/>
              </a:rPr>
              <a:t>free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energy</a:t>
            </a:r>
            <a:r>
              <a:rPr dirty="0" sz="1000" spc="45">
                <a:solidFill>
                  <a:srgbClr val="010202"/>
                </a:solidFill>
                <a:latin typeface="Times New Roman"/>
                <a:cs typeface="Times New Roman"/>
              </a:rPr>
              <a:t> </a:t>
            </a:r>
            <a:r>
              <a:rPr dirty="0" sz="1000">
                <a:solidFill>
                  <a:srgbClr val="010202"/>
                </a:solidFill>
                <a:latin typeface="Times New Roman"/>
                <a:cs typeface="Times New Roman"/>
              </a:rPr>
              <a:t>is</a:t>
            </a:r>
            <a:r>
              <a:rPr dirty="0" sz="1000" spc="45">
                <a:solidFill>
                  <a:srgbClr val="010202"/>
                </a:solidFill>
                <a:latin typeface="Times New Roman"/>
                <a:cs typeface="Times New Roman"/>
              </a:rPr>
              <a:t> </a:t>
            </a:r>
            <a:r>
              <a:rPr dirty="0" sz="1000">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a:solidFill>
                  <a:srgbClr val="010202"/>
                </a:solidFill>
                <a:latin typeface="Times New Roman"/>
                <a:cs typeface="Times New Roman"/>
              </a:rPr>
              <a:t>stable</a:t>
            </a:r>
            <a:r>
              <a:rPr dirty="0" sz="1000" spc="45">
                <a:solidFill>
                  <a:srgbClr val="010202"/>
                </a:solidFill>
                <a:latin typeface="Times New Roman"/>
                <a:cs typeface="Times New Roman"/>
              </a:rPr>
              <a:t> </a:t>
            </a:r>
            <a:r>
              <a:rPr dirty="0" sz="1000">
                <a:solidFill>
                  <a:srgbClr val="010202"/>
                </a:solidFill>
                <a:latin typeface="Times New Roman"/>
                <a:cs typeface="Times New Roman"/>
              </a:rPr>
              <a:t>state</a:t>
            </a:r>
            <a:r>
              <a:rPr dirty="0" sz="1000" spc="45">
                <a:solidFill>
                  <a:srgbClr val="010202"/>
                </a:solidFill>
                <a:latin typeface="Times New Roman"/>
                <a:cs typeface="Times New Roman"/>
              </a:rPr>
              <a:t> </a:t>
            </a:r>
            <a:r>
              <a:rPr dirty="0" sz="1000">
                <a:solidFill>
                  <a:srgbClr val="010202"/>
                </a:solidFill>
                <a:latin typeface="Times New Roman"/>
                <a:cs typeface="Times New Roman"/>
              </a:rPr>
              <a:t>and</a:t>
            </a:r>
            <a:r>
              <a:rPr dirty="0" sz="1000" spc="45">
                <a:solidFill>
                  <a:srgbClr val="010202"/>
                </a:solidFill>
                <a:latin typeface="Times New Roman"/>
                <a:cs typeface="Times New Roman"/>
              </a:rPr>
              <a:t> </a:t>
            </a:r>
            <a:r>
              <a:rPr dirty="0" sz="1000">
                <a:solidFill>
                  <a:srgbClr val="010202"/>
                </a:solidFill>
                <a:latin typeface="Times New Roman"/>
                <a:cs typeface="Times New Roman"/>
              </a:rPr>
              <a:t>(2)</a:t>
            </a:r>
            <a:r>
              <a:rPr dirty="0" sz="1000" spc="45">
                <a:solidFill>
                  <a:srgbClr val="010202"/>
                </a:solidFill>
                <a:latin typeface="Times New Roman"/>
                <a:cs typeface="Times New Roman"/>
              </a:rPr>
              <a:t> </a:t>
            </a:r>
            <a:r>
              <a:rPr dirty="0" sz="1000">
                <a:solidFill>
                  <a:srgbClr val="010202"/>
                </a:solidFill>
                <a:latin typeface="Times New Roman"/>
                <a:cs typeface="Times New Roman"/>
              </a:rPr>
              <a:t>when</a:t>
            </a:r>
            <a:endParaRPr sz="1000">
              <a:latin typeface="Times New Roman"/>
              <a:cs typeface="Times New Roman"/>
            </a:endParaRPr>
          </a:p>
          <a:p>
            <a:pPr algn="just" marL="13335" marR="5715" indent="-635">
              <a:lnSpc>
                <a:spcPct val="100000"/>
              </a:lnSpc>
              <a:spcBef>
                <a:spcPts val="525"/>
              </a:spcBef>
            </a:pPr>
            <a:r>
              <a:rPr dirty="0" sz="1000">
                <a:solidFill>
                  <a:srgbClr val="010202"/>
                </a:solidFill>
                <a:latin typeface="Times New Roman"/>
                <a:cs typeface="Times New Roman"/>
              </a:rPr>
              <a:t>phases coexist in equilibrium has the same value in all of the coexisting phases, there  must exist a quantitative correspondence between Gibbs free </a:t>
            </a:r>
            <a:r>
              <a:rPr dirty="0" sz="1000" spc="-5">
                <a:solidFill>
                  <a:srgbClr val="010202"/>
                </a:solidFill>
                <a:latin typeface="Times New Roman"/>
                <a:cs typeface="Times New Roman"/>
              </a:rPr>
              <a:t>energy-composition  </a:t>
            </a:r>
            <a:r>
              <a:rPr dirty="0" sz="1000">
                <a:solidFill>
                  <a:srgbClr val="010202"/>
                </a:solidFill>
                <a:latin typeface="Times New Roman"/>
                <a:cs typeface="Times New Roman"/>
              </a:rPr>
              <a:t>diagrams and “phase diagrams.” This correspondence is examined in this </a:t>
            </a:r>
            <a:r>
              <a:rPr dirty="0" sz="1000" spc="-10">
                <a:solidFill>
                  <a:srgbClr val="010202"/>
                </a:solidFill>
                <a:latin typeface="Times New Roman"/>
                <a:cs typeface="Times New Roman"/>
              </a:rPr>
              <a:t>chapter, </a:t>
            </a:r>
            <a:r>
              <a:rPr dirty="0" sz="1000" spc="-5">
                <a:solidFill>
                  <a:srgbClr val="010202"/>
                </a:solidFill>
                <a:latin typeface="Times New Roman"/>
                <a:cs typeface="Times New Roman"/>
              </a:rPr>
              <a:t>in  which it will be seen that “normal” phase diagrams are generated </a:t>
            </a:r>
            <a:r>
              <a:rPr dirty="0" sz="1000" spc="-25">
                <a:solidFill>
                  <a:srgbClr val="010202"/>
                </a:solidFill>
                <a:latin typeface="Times New Roman"/>
                <a:cs typeface="Times New Roman"/>
              </a:rPr>
              <a:t>by, </a:t>
            </a:r>
            <a:r>
              <a:rPr dirty="0" sz="1000" spc="-5">
                <a:solidFill>
                  <a:srgbClr val="010202"/>
                </a:solidFill>
                <a:latin typeface="Times New Roman"/>
                <a:cs typeface="Times New Roman"/>
              </a:rPr>
              <a:t>and are simply  representations of, Gibbs free </a:t>
            </a:r>
            <a:r>
              <a:rPr dirty="0" sz="1000" spc="-10">
                <a:solidFill>
                  <a:srgbClr val="010202"/>
                </a:solidFill>
                <a:latin typeface="Times New Roman"/>
                <a:cs typeface="Times New Roman"/>
              </a:rPr>
              <a:t>energy-composition</a:t>
            </a:r>
            <a:r>
              <a:rPr dirty="0" sz="1000" spc="-5">
                <a:solidFill>
                  <a:srgbClr val="010202"/>
                </a:solidFill>
                <a:latin typeface="Times New Roman"/>
                <a:cs typeface="Times New Roman"/>
              </a:rPr>
              <a:t> diagrams.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10"/>
              </a:spcBef>
            </a:pPr>
            <a:endParaRPr sz="1000">
              <a:latin typeface="Times New Roman"/>
              <a:cs typeface="Times New Roman"/>
            </a:endParaRPr>
          </a:p>
          <a:p>
            <a:pPr lvl="1" marL="657860" indent="-254635">
              <a:lnSpc>
                <a:spcPct val="100000"/>
              </a:lnSpc>
              <a:buAutoNum type="arabicPeriod" startAt="2"/>
              <a:tabLst>
                <a:tab pos="658495" algn="l"/>
              </a:tabLst>
            </a:pPr>
            <a:r>
              <a:rPr dirty="0" sz="1000" b="1">
                <a:solidFill>
                  <a:srgbClr val="010202"/>
                </a:solidFill>
                <a:latin typeface="Times New Roman"/>
                <a:cs typeface="Times New Roman"/>
              </a:rPr>
              <a:t>GIBBS FREE ENERGY </a:t>
            </a:r>
            <a:r>
              <a:rPr dirty="0" sz="1000" spc="-5" b="1">
                <a:solidFill>
                  <a:srgbClr val="010202"/>
                </a:solidFill>
                <a:latin typeface="Times New Roman"/>
                <a:cs typeface="Times New Roman"/>
              </a:rPr>
              <a:t>AND </a:t>
            </a:r>
            <a:r>
              <a:rPr dirty="0" sz="1000" b="1">
                <a:solidFill>
                  <a:srgbClr val="010202"/>
                </a:solidFill>
                <a:latin typeface="Times New Roman"/>
                <a:cs typeface="Times New Roman"/>
              </a:rPr>
              <a:t>THERMODYNAMIC</a:t>
            </a:r>
            <a:r>
              <a:rPr dirty="0" sz="1000" spc="-50" b="1">
                <a:solidFill>
                  <a:srgbClr val="010202"/>
                </a:solidFill>
                <a:latin typeface="Times New Roman"/>
                <a:cs typeface="Times New Roman"/>
              </a:rPr>
              <a:t> </a:t>
            </a:r>
            <a:r>
              <a:rPr dirty="0" sz="1000" spc="-5" b="1">
                <a:solidFill>
                  <a:srgbClr val="010202"/>
                </a:solidFill>
                <a:latin typeface="Times New Roman"/>
                <a:cs typeface="Times New Roman"/>
              </a:rPr>
              <a:t>ACTIVITY</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13335" marR="6985">
              <a:lnSpc>
                <a:spcPct val="100000"/>
              </a:lnSpc>
            </a:pPr>
            <a:r>
              <a:rPr dirty="0" sz="1000">
                <a:solidFill>
                  <a:srgbClr val="010202"/>
                </a:solidFill>
                <a:latin typeface="Times New Roman"/>
                <a:cs typeface="Times New Roman"/>
              </a:rPr>
              <a:t>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of the components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to form </a:t>
            </a:r>
            <a:r>
              <a:rPr dirty="0" sz="1000">
                <a:solidFill>
                  <a:srgbClr val="010202"/>
                </a:solidFill>
                <a:latin typeface="Times New Roman"/>
                <a:cs typeface="Times New Roman"/>
              </a:rPr>
              <a:t>a </a:t>
            </a:r>
            <a:r>
              <a:rPr dirty="0" sz="1000" spc="-5">
                <a:solidFill>
                  <a:srgbClr val="010202"/>
                </a:solidFill>
                <a:latin typeface="Times New Roman"/>
                <a:cs typeface="Times New Roman"/>
              </a:rPr>
              <a:t>mole of solution is  </a:t>
            </a:r>
            <a:r>
              <a:rPr dirty="0" sz="1000">
                <a:solidFill>
                  <a:srgbClr val="010202"/>
                </a:solidFill>
                <a:latin typeface="Times New Roman"/>
                <a:cs typeface="Times New Roman"/>
              </a:rPr>
              <a:t>given</a:t>
            </a:r>
            <a:r>
              <a:rPr dirty="0" sz="1000" spc="-5">
                <a:solidFill>
                  <a:srgbClr val="010202"/>
                </a:solidFill>
                <a:latin typeface="Times New Roman"/>
                <a:cs typeface="Times New Roman"/>
              </a:rPr>
              <a:t> </a:t>
            </a:r>
            <a:r>
              <a:rPr dirty="0" sz="1000">
                <a:solidFill>
                  <a:srgbClr val="010202"/>
                </a:solidFill>
                <a:latin typeface="Times New Roman"/>
                <a:cs typeface="Times New Roman"/>
              </a:rPr>
              <a:t>by</a:t>
            </a:r>
            <a:endParaRPr sz="1000">
              <a:latin typeface="Times New Roman"/>
              <a:cs typeface="Times New Roman"/>
            </a:endParaRPr>
          </a:p>
        </p:txBody>
      </p:sp>
      <p:sp>
        <p:nvSpPr>
          <p:cNvPr id="5" name="object 5"/>
          <p:cNvSpPr/>
          <p:nvPr/>
        </p:nvSpPr>
        <p:spPr>
          <a:xfrm>
            <a:off x="1584325" y="6797675"/>
            <a:ext cx="1885950" cy="16192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18995" y="7196606"/>
            <a:ext cx="4650105" cy="482600"/>
          </a:xfrm>
          <a:prstGeom prst="rect">
            <a:avLst/>
          </a:prstGeom>
        </p:spPr>
        <p:txBody>
          <a:bodyPr wrap="square" lIns="0" tIns="12700" rIns="0" bIns="0" rtlCol="0" vert="horz">
            <a:spAutoFit/>
          </a:bodyPr>
          <a:lstStyle/>
          <a:p>
            <a:pPr algn="just" marL="38100" marR="30480">
              <a:lnSpc>
                <a:spcPct val="100000"/>
              </a:lnSpc>
              <a:spcBef>
                <a:spcPts val="100"/>
              </a:spcBef>
            </a:pPr>
            <a:r>
              <a:rPr dirty="0" sz="1000">
                <a:solidFill>
                  <a:srgbClr val="010202"/>
                </a:solidFill>
                <a:latin typeface="Times New Roman"/>
                <a:cs typeface="Times New Roman"/>
              </a:rPr>
              <a:t>and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M </a:t>
            </a:r>
            <a:r>
              <a:rPr dirty="0" sz="1000">
                <a:solidFill>
                  <a:srgbClr val="010202"/>
                </a:solidFill>
                <a:latin typeface="Times New Roman"/>
                <a:cs typeface="Times New Roman"/>
              </a:rPr>
              <a:t>is the </a:t>
            </a:r>
            <a:r>
              <a:rPr dirty="0" sz="1000" spc="-5">
                <a:solidFill>
                  <a:srgbClr val="010202"/>
                </a:solidFill>
                <a:latin typeface="Times New Roman"/>
                <a:cs typeface="Times New Roman"/>
              </a:rPr>
              <a:t>difference </a:t>
            </a:r>
            <a:r>
              <a:rPr dirty="0" sz="1000">
                <a:solidFill>
                  <a:srgbClr val="010202"/>
                </a:solidFill>
                <a:latin typeface="Times New Roman"/>
                <a:cs typeface="Times New Roman"/>
              </a:rPr>
              <a:t>between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a mole of the homogeneous  </a:t>
            </a:r>
            <a:r>
              <a:rPr dirty="0" sz="1000" spc="-5">
                <a:solidFill>
                  <a:srgbClr val="010202"/>
                </a:solidFill>
                <a:latin typeface="Times New Roman"/>
                <a:cs typeface="Times New Roman"/>
              </a:rPr>
              <a:t>solution and the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the corresponding numbers of moles of the  </a:t>
            </a:r>
            <a:r>
              <a:rPr dirty="0" sz="1000">
                <a:solidFill>
                  <a:srgbClr val="010202"/>
                </a:solidFill>
                <a:latin typeface="Times New Roman"/>
                <a:cs typeface="Times New Roman"/>
              </a:rPr>
              <a:t>unmixed</a:t>
            </a:r>
            <a:r>
              <a:rPr dirty="0" sz="1000" spc="35">
                <a:solidFill>
                  <a:srgbClr val="010202"/>
                </a:solidFill>
                <a:latin typeface="Times New Roman"/>
                <a:cs typeface="Times New Roman"/>
              </a:rPr>
              <a:t> </a:t>
            </a:r>
            <a:r>
              <a:rPr dirty="0" sz="1000">
                <a:solidFill>
                  <a:srgbClr val="010202"/>
                </a:solidFill>
                <a:latin typeface="Times New Roman"/>
                <a:cs typeface="Times New Roman"/>
              </a:rPr>
              <a:t>components.</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As</a:t>
            </a:r>
            <a:r>
              <a:rPr dirty="0" sz="1000" spc="40">
                <a:solidFill>
                  <a:srgbClr val="010202"/>
                </a:solidFill>
                <a:latin typeface="Times New Roman"/>
                <a:cs typeface="Times New Roman"/>
              </a:rPr>
              <a:t> </a:t>
            </a:r>
            <a:r>
              <a:rPr dirty="0" sz="1000">
                <a:solidFill>
                  <a:srgbClr val="010202"/>
                </a:solidFill>
                <a:latin typeface="Times New Roman"/>
                <a:cs typeface="Times New Roman"/>
              </a:rPr>
              <a:t>only</a:t>
            </a:r>
            <a:r>
              <a:rPr dirty="0" sz="1000" spc="40">
                <a:solidFill>
                  <a:srgbClr val="010202"/>
                </a:solidFill>
                <a:latin typeface="Times New Roman"/>
                <a:cs typeface="Times New Roman"/>
              </a:rPr>
              <a:t> </a:t>
            </a:r>
            <a:r>
              <a:rPr dirty="0" sz="1000">
                <a:solidFill>
                  <a:srgbClr val="010202"/>
                </a:solidFill>
                <a:latin typeface="Times New Roman"/>
                <a:cs typeface="Times New Roman"/>
              </a:rPr>
              <a:t>changes</a:t>
            </a:r>
            <a:r>
              <a:rPr dirty="0" sz="1000" spc="40">
                <a:solidFill>
                  <a:srgbClr val="010202"/>
                </a:solidFill>
                <a:latin typeface="Times New Roman"/>
                <a:cs typeface="Times New Roman"/>
              </a:rPr>
              <a:t> </a:t>
            </a:r>
            <a:r>
              <a:rPr dirty="0" sz="1000">
                <a:solidFill>
                  <a:srgbClr val="010202"/>
                </a:solidFill>
                <a:latin typeface="Times New Roman"/>
                <a:cs typeface="Times New Roman"/>
              </a:rPr>
              <a:t>in</a:t>
            </a:r>
            <a:r>
              <a:rPr dirty="0" sz="1000" spc="35">
                <a:solidFill>
                  <a:srgbClr val="010202"/>
                </a:solidFill>
                <a:latin typeface="Times New Roman"/>
                <a:cs typeface="Times New Roman"/>
              </a:rPr>
              <a:t> </a:t>
            </a:r>
            <a:r>
              <a:rPr dirty="0" sz="1000">
                <a:solidFill>
                  <a:srgbClr val="010202"/>
                </a:solidFill>
                <a:latin typeface="Times New Roman"/>
                <a:cs typeface="Times New Roman"/>
              </a:rPr>
              <a:t>Gibbs</a:t>
            </a:r>
            <a:r>
              <a:rPr dirty="0" sz="1000" spc="40">
                <a:solidFill>
                  <a:srgbClr val="010202"/>
                </a:solidFill>
                <a:latin typeface="Times New Roman"/>
                <a:cs typeface="Times New Roman"/>
              </a:rPr>
              <a:t> </a:t>
            </a:r>
            <a:r>
              <a:rPr dirty="0" sz="1000">
                <a:solidFill>
                  <a:srgbClr val="010202"/>
                </a:solidFill>
                <a:latin typeface="Times New Roman"/>
                <a:cs typeface="Times New Roman"/>
              </a:rPr>
              <a:t>free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energy</a:t>
            </a:r>
            <a:r>
              <a:rPr dirty="0" sz="1000" spc="40">
                <a:solidFill>
                  <a:srgbClr val="010202"/>
                </a:solidFill>
                <a:latin typeface="Times New Roman"/>
                <a:cs typeface="Times New Roman"/>
              </a:rPr>
              <a:t> </a:t>
            </a:r>
            <a:r>
              <a:rPr dirty="0" sz="1000">
                <a:solidFill>
                  <a:srgbClr val="010202"/>
                </a:solidFill>
                <a:latin typeface="Times New Roman"/>
                <a:cs typeface="Times New Roman"/>
              </a:rPr>
              <a:t>can</a:t>
            </a:r>
            <a:r>
              <a:rPr dirty="0" sz="1000" spc="40">
                <a:solidFill>
                  <a:srgbClr val="010202"/>
                </a:solidFill>
                <a:latin typeface="Times New Roman"/>
                <a:cs typeface="Times New Roman"/>
              </a:rPr>
              <a:t> </a:t>
            </a:r>
            <a:r>
              <a:rPr dirty="0" sz="1000">
                <a:solidFill>
                  <a:srgbClr val="010202"/>
                </a:solidFill>
                <a:latin typeface="Times New Roman"/>
                <a:cs typeface="Times New Roman"/>
              </a:rPr>
              <a:t>be</a:t>
            </a:r>
            <a:r>
              <a:rPr dirty="0" sz="1000" spc="40">
                <a:solidFill>
                  <a:srgbClr val="010202"/>
                </a:solidFill>
                <a:latin typeface="Times New Roman"/>
                <a:cs typeface="Times New Roman"/>
              </a:rPr>
              <a:t> </a:t>
            </a:r>
            <a:r>
              <a:rPr dirty="0" sz="1000">
                <a:solidFill>
                  <a:srgbClr val="010202"/>
                </a:solidFill>
                <a:latin typeface="Times New Roman"/>
                <a:cs typeface="Times New Roman"/>
              </a:rPr>
              <a:t>measured,</a:t>
            </a:r>
            <a:r>
              <a:rPr dirty="0" sz="1000" spc="35">
                <a:solidFill>
                  <a:srgbClr val="010202"/>
                </a:solidFill>
                <a:latin typeface="Times New Roman"/>
                <a:cs typeface="Times New Roman"/>
              </a:rPr>
              <a:t> </a:t>
            </a:r>
            <a:r>
              <a:rPr dirty="0" sz="1000">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a:solidFill>
                  <a:srgbClr val="010202"/>
                </a:solidFill>
                <a:latin typeface="Times New Roman"/>
                <a:cs typeface="Times New Roman"/>
              </a:rPr>
              <a:t>Gibbs</a:t>
            </a:r>
            <a:endParaRPr sz="1000">
              <a:latin typeface="Times New Roman"/>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19210" y="403223"/>
            <a:ext cx="402272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319</a:t>
            </a:r>
            <a:endParaRPr sz="1000">
              <a:latin typeface="Times New Roman"/>
              <a:cs typeface="Times New Roman"/>
            </a:endParaRPr>
          </a:p>
        </p:txBody>
      </p:sp>
      <p:sp>
        <p:nvSpPr>
          <p:cNvPr id="3" name="object 3"/>
          <p:cNvSpPr txBox="1"/>
          <p:nvPr/>
        </p:nvSpPr>
        <p:spPr>
          <a:xfrm>
            <a:off x="866139" y="7081518"/>
            <a:ext cx="4127500" cy="569595"/>
          </a:xfrm>
          <a:prstGeom prst="rect">
            <a:avLst/>
          </a:prstGeom>
        </p:spPr>
        <p:txBody>
          <a:bodyPr wrap="square" lIns="0" tIns="20955" rIns="0" bIns="0" rtlCol="0" vert="horz">
            <a:spAutoFit/>
          </a:bodyPr>
          <a:lstStyle/>
          <a:p>
            <a:pPr marL="378460" marR="112395" indent="-365760">
              <a:lnSpc>
                <a:spcPts val="1040"/>
              </a:lnSpc>
              <a:spcBef>
                <a:spcPts val="165"/>
              </a:spcBef>
            </a:pPr>
            <a:r>
              <a:rPr dirty="0" sz="900" spc="-5" b="1">
                <a:solidFill>
                  <a:srgbClr val="010202"/>
                </a:solidFill>
                <a:latin typeface="Times New Roman"/>
                <a:cs typeface="Times New Roman"/>
              </a:rPr>
              <a:t>Figure </a:t>
            </a:r>
            <a:r>
              <a:rPr dirty="0" sz="900" b="1">
                <a:solidFill>
                  <a:srgbClr val="010202"/>
                </a:solidFill>
                <a:latin typeface="Times New Roman"/>
                <a:cs typeface="Times New Roman"/>
              </a:rPr>
              <a:t>10.6 </a:t>
            </a:r>
            <a:r>
              <a:rPr dirty="0" sz="900" i="1">
                <a:solidFill>
                  <a:srgbClr val="010202"/>
                </a:solidFill>
                <a:latin typeface="Times New Roman"/>
                <a:cs typeface="Times New Roman"/>
              </a:rPr>
              <a:t>(a) </a:t>
            </a:r>
            <a:r>
              <a:rPr dirty="0" sz="900">
                <a:solidFill>
                  <a:srgbClr val="010202"/>
                </a:solidFill>
                <a:latin typeface="Times New Roman"/>
                <a:cs typeface="Times New Roman"/>
              </a:rPr>
              <a:t>The </a:t>
            </a:r>
            <a:r>
              <a:rPr dirty="0" sz="900" spc="-5">
                <a:solidFill>
                  <a:srgbClr val="010202"/>
                </a:solidFill>
                <a:latin typeface="Times New Roman"/>
                <a:cs typeface="Times New Roman"/>
              </a:rPr>
              <a:t>effect </a:t>
            </a:r>
            <a:r>
              <a:rPr dirty="0" sz="900">
                <a:solidFill>
                  <a:srgbClr val="010202"/>
                </a:solidFill>
                <a:latin typeface="Times New Roman"/>
                <a:cs typeface="Times New Roman"/>
              </a:rPr>
              <a:t>of temperature on the molar Gibbs free </a:t>
            </a:r>
            <a:r>
              <a:rPr dirty="0" sz="900" spc="-5">
                <a:solidFill>
                  <a:srgbClr val="010202"/>
                </a:solidFill>
                <a:latin typeface="Times New Roman"/>
                <a:cs typeface="Times New Roman"/>
              </a:rPr>
              <a:t>energy </a:t>
            </a:r>
            <a:r>
              <a:rPr dirty="0" sz="900">
                <a:solidFill>
                  <a:srgbClr val="010202"/>
                </a:solidFill>
                <a:latin typeface="Times New Roman"/>
                <a:cs typeface="Times New Roman"/>
              </a:rPr>
              <a:t>of  mixing a binary regular solution for which </a:t>
            </a:r>
            <a:r>
              <a:rPr dirty="0" sz="900" spc="15">
                <a:solidFill>
                  <a:srgbClr val="010202"/>
                </a:solidFill>
                <a:latin typeface="Times New Roman"/>
                <a:cs typeface="Times New Roman"/>
              </a:rPr>
              <a:t>fi=16,630 </a:t>
            </a:r>
            <a:r>
              <a:rPr dirty="0" sz="900">
                <a:solidFill>
                  <a:srgbClr val="010202"/>
                </a:solidFill>
                <a:latin typeface="Times New Roman"/>
                <a:cs typeface="Times New Roman"/>
              </a:rPr>
              <a:t>joules, </a:t>
            </a:r>
            <a:r>
              <a:rPr dirty="0" sz="900" i="1">
                <a:solidFill>
                  <a:srgbClr val="010202"/>
                </a:solidFill>
                <a:latin typeface="Times New Roman"/>
                <a:cs typeface="Times New Roman"/>
              </a:rPr>
              <a:t>(b) </a:t>
            </a:r>
            <a:r>
              <a:rPr dirty="0" sz="900">
                <a:solidFill>
                  <a:srgbClr val="010202"/>
                </a:solidFill>
                <a:latin typeface="Times New Roman"/>
                <a:cs typeface="Times New Roman"/>
              </a:rPr>
              <a:t>The loci of</a:t>
            </a:r>
            <a:r>
              <a:rPr dirty="0" sz="900" spc="-114">
                <a:solidFill>
                  <a:srgbClr val="010202"/>
                </a:solidFill>
                <a:latin typeface="Times New Roman"/>
                <a:cs typeface="Times New Roman"/>
              </a:rPr>
              <a:t> </a:t>
            </a:r>
            <a:r>
              <a:rPr dirty="0" sz="900">
                <a:solidFill>
                  <a:srgbClr val="010202"/>
                </a:solidFill>
                <a:latin typeface="Times New Roman"/>
                <a:cs typeface="Times New Roman"/>
              </a:rPr>
              <a:t>the</a:t>
            </a:r>
            <a:endParaRPr sz="900">
              <a:latin typeface="Times New Roman"/>
              <a:cs typeface="Times New Roman"/>
            </a:endParaRPr>
          </a:p>
          <a:p>
            <a:pPr marL="378460">
              <a:lnSpc>
                <a:spcPts val="1050"/>
              </a:lnSpc>
            </a:pPr>
            <a:r>
              <a:rPr dirty="0" sz="900">
                <a:solidFill>
                  <a:srgbClr val="010202"/>
                </a:solidFill>
                <a:latin typeface="Times New Roman"/>
                <a:cs typeface="Times New Roman"/>
              </a:rPr>
              <a:t>double tangent points in </a:t>
            </a:r>
            <a:r>
              <a:rPr dirty="0" sz="900" i="1">
                <a:solidFill>
                  <a:srgbClr val="010202"/>
                </a:solidFill>
                <a:latin typeface="Times New Roman"/>
                <a:cs typeface="Times New Roman"/>
              </a:rPr>
              <a:t>(a), </a:t>
            </a:r>
            <a:r>
              <a:rPr dirty="0" sz="900">
                <a:solidFill>
                  <a:srgbClr val="010202"/>
                </a:solidFill>
                <a:latin typeface="Times New Roman"/>
                <a:cs typeface="Times New Roman"/>
              </a:rPr>
              <a:t>which generate the phase diagram for the system,</a:t>
            </a:r>
            <a:r>
              <a:rPr dirty="0" sz="900" spc="-105">
                <a:solidFill>
                  <a:srgbClr val="010202"/>
                </a:solidFill>
                <a:latin typeface="Times New Roman"/>
                <a:cs typeface="Times New Roman"/>
              </a:rPr>
              <a:t> </a:t>
            </a:r>
            <a:r>
              <a:rPr dirty="0" sz="900" i="1">
                <a:solidFill>
                  <a:srgbClr val="010202"/>
                </a:solidFill>
                <a:latin typeface="Times New Roman"/>
                <a:cs typeface="Times New Roman"/>
              </a:rPr>
              <a:t>(c)</a:t>
            </a:r>
            <a:endParaRPr sz="900">
              <a:latin typeface="Times New Roman"/>
              <a:cs typeface="Times New Roman"/>
            </a:endParaRPr>
          </a:p>
          <a:p>
            <a:pPr marL="377825">
              <a:lnSpc>
                <a:spcPct val="100000"/>
              </a:lnSpc>
            </a:pPr>
            <a:r>
              <a:rPr dirty="0" sz="900">
                <a:solidFill>
                  <a:srgbClr val="010202"/>
                </a:solidFill>
                <a:latin typeface="Times New Roman"/>
                <a:cs typeface="Times New Roman"/>
              </a:rPr>
              <a:t>The activities of component </a:t>
            </a:r>
            <a:r>
              <a:rPr dirty="0" sz="900" i="1">
                <a:solidFill>
                  <a:srgbClr val="010202"/>
                </a:solidFill>
                <a:latin typeface="Times New Roman"/>
                <a:cs typeface="Times New Roman"/>
              </a:rPr>
              <a:t>B </a:t>
            </a:r>
            <a:r>
              <a:rPr dirty="0" sz="900">
                <a:solidFill>
                  <a:srgbClr val="010202"/>
                </a:solidFill>
                <a:latin typeface="Times New Roman"/>
                <a:cs typeface="Times New Roman"/>
              </a:rPr>
              <a:t>derived from</a:t>
            </a:r>
            <a:r>
              <a:rPr dirty="0" sz="900" spc="-25">
                <a:solidFill>
                  <a:srgbClr val="010202"/>
                </a:solidFill>
                <a:latin typeface="Times New Roman"/>
                <a:cs typeface="Times New Roman"/>
              </a:rPr>
              <a:t> </a:t>
            </a:r>
            <a:r>
              <a:rPr dirty="0" sz="900" i="1">
                <a:solidFill>
                  <a:srgbClr val="010202"/>
                </a:solidFill>
                <a:latin typeface="Times New Roman"/>
                <a:cs typeface="Times New Roman"/>
              </a:rPr>
              <a:t>(a)</a:t>
            </a:r>
            <a:r>
              <a:rPr dirty="0" sz="900">
                <a:solidFill>
                  <a:srgbClr val="010202"/>
                </a:solidFill>
                <a:latin typeface="Times New Roman"/>
                <a:cs typeface="Times New Roman"/>
              </a:rPr>
              <a:t>.</a:t>
            </a:r>
            <a:endParaRPr sz="900">
              <a:latin typeface="Times New Roman"/>
              <a:cs typeface="Times New Roman"/>
            </a:endParaRPr>
          </a:p>
        </p:txBody>
      </p:sp>
      <p:sp>
        <p:nvSpPr>
          <p:cNvPr id="4" name="object 4"/>
          <p:cNvSpPr/>
          <p:nvPr/>
        </p:nvSpPr>
        <p:spPr>
          <a:xfrm>
            <a:off x="1350378" y="935723"/>
            <a:ext cx="2834640" cy="6119114"/>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320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txBox="1"/>
          <p:nvPr/>
        </p:nvSpPr>
        <p:spPr>
          <a:xfrm>
            <a:off x="444500" y="678180"/>
            <a:ext cx="195008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of tangents drawn to the free</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energy</a:t>
            </a:r>
            <a:endParaRPr sz="1000">
              <a:latin typeface="Times New Roman"/>
              <a:cs typeface="Times New Roman"/>
            </a:endParaRPr>
          </a:p>
        </p:txBody>
      </p:sp>
      <p:sp>
        <p:nvSpPr>
          <p:cNvPr id="4" name="object 4"/>
          <p:cNvSpPr txBox="1"/>
          <p:nvPr/>
        </p:nvSpPr>
        <p:spPr>
          <a:xfrm>
            <a:off x="2436622" y="706373"/>
            <a:ext cx="492759" cy="143510"/>
          </a:xfrm>
          <a:prstGeom prst="rect">
            <a:avLst/>
          </a:prstGeom>
        </p:spPr>
        <p:txBody>
          <a:bodyPr wrap="square" lIns="0" tIns="0" rIns="0" bIns="0" rtlCol="0" vert="horz">
            <a:spAutoFit/>
          </a:bodyPr>
          <a:lstStyle/>
          <a:p>
            <a:pPr>
              <a:lnSpc>
                <a:spcPts val="1080"/>
              </a:lnSpc>
            </a:pPr>
            <a:r>
              <a:rPr dirty="0" sz="1000" spc="-5">
                <a:solidFill>
                  <a:srgbClr val="010202"/>
                </a:solidFill>
                <a:latin typeface="Times New Roman"/>
                <a:cs typeface="Times New Roman"/>
              </a:rPr>
              <a:t>curves</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5" name="object 5"/>
          <p:cNvSpPr txBox="1"/>
          <p:nvPr/>
        </p:nvSpPr>
        <p:spPr>
          <a:xfrm>
            <a:off x="469900" y="2047138"/>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6" name="object 6"/>
          <p:cNvSpPr txBox="1"/>
          <p:nvPr/>
        </p:nvSpPr>
        <p:spPr>
          <a:xfrm>
            <a:off x="4704969" y="2525547"/>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(10.2)</a:t>
            </a:r>
            <a:endParaRPr sz="1000">
              <a:latin typeface="Times New Roman"/>
              <a:cs typeface="Times New Roman"/>
            </a:endParaRPr>
          </a:p>
        </p:txBody>
      </p:sp>
      <p:sp>
        <p:nvSpPr>
          <p:cNvPr id="7" name="object 7"/>
          <p:cNvSpPr txBox="1"/>
          <p:nvPr/>
        </p:nvSpPr>
        <p:spPr>
          <a:xfrm>
            <a:off x="3082289" y="720369"/>
            <a:ext cx="1983105" cy="17780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ln</a:t>
            </a:r>
            <a:r>
              <a:rPr dirty="0" sz="1000" spc="170">
                <a:solidFill>
                  <a:srgbClr val="010202"/>
                </a:solidFill>
                <a:latin typeface="Times New Roman"/>
                <a:cs typeface="Times New Roman"/>
              </a:rPr>
              <a:t> </a:t>
            </a:r>
            <a:r>
              <a:rPr dirty="0" sz="1000" i="1">
                <a:solidFill>
                  <a:srgbClr val="010202"/>
                </a:solidFill>
                <a:latin typeface="Times New Roman"/>
                <a:cs typeface="Times New Roman"/>
              </a:rPr>
              <a:t>a</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a:t>
            </a:r>
            <a:r>
              <a:rPr dirty="0" sz="1000" spc="170">
                <a:solidFill>
                  <a:srgbClr val="010202"/>
                </a:solidFill>
                <a:latin typeface="Times New Roman"/>
                <a:cs typeface="Times New Roman"/>
              </a:rPr>
              <a:t> </a:t>
            </a:r>
            <a:r>
              <a:rPr dirty="0" sz="1000">
                <a:solidFill>
                  <a:srgbClr val="010202"/>
                </a:solidFill>
                <a:latin typeface="Times New Roman"/>
                <a:cs typeface="Times New Roman"/>
              </a:rPr>
              <a:t>At</a:t>
            </a:r>
            <a:r>
              <a:rPr dirty="0" sz="1000" spc="175">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cr</a:t>
            </a:r>
            <a:r>
              <a:rPr dirty="0" baseline="-33333" sz="1125" spc="7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70">
                <a:solidFill>
                  <a:srgbClr val="010202"/>
                </a:solidFill>
                <a:latin typeface="Times New Roman"/>
                <a:cs typeface="Times New Roman"/>
              </a:rPr>
              <a:t> </a:t>
            </a:r>
            <a:r>
              <a:rPr dirty="0" sz="1000">
                <a:solidFill>
                  <a:srgbClr val="010202"/>
                </a:solidFill>
                <a:latin typeface="Times New Roman"/>
                <a:cs typeface="Times New Roman"/>
              </a:rPr>
              <a:t>activity</a:t>
            </a:r>
            <a:r>
              <a:rPr dirty="0" sz="1000" spc="170">
                <a:solidFill>
                  <a:srgbClr val="010202"/>
                </a:solidFill>
                <a:latin typeface="Times New Roman"/>
                <a:cs typeface="Times New Roman"/>
              </a:rPr>
              <a:t> </a:t>
            </a:r>
            <a:r>
              <a:rPr dirty="0" sz="1000">
                <a:solidFill>
                  <a:srgbClr val="010202"/>
                </a:solidFill>
                <a:latin typeface="Times New Roman"/>
                <a:cs typeface="Times New Roman"/>
              </a:rPr>
              <a:t>exhibits</a:t>
            </a:r>
            <a:r>
              <a:rPr dirty="0" sz="1000" spc="170">
                <a:solidFill>
                  <a:srgbClr val="010202"/>
                </a:solidFill>
                <a:latin typeface="Times New Roman"/>
                <a:cs typeface="Times New Roman"/>
              </a:rPr>
              <a:t> </a:t>
            </a:r>
            <a:r>
              <a:rPr dirty="0" sz="1000">
                <a:solidFill>
                  <a:srgbClr val="010202"/>
                </a:solidFill>
                <a:latin typeface="Times New Roman"/>
                <a:cs typeface="Times New Roman"/>
              </a:rPr>
              <a:t>a</a:t>
            </a:r>
            <a:endParaRPr sz="1000">
              <a:latin typeface="Times New Roman"/>
              <a:cs typeface="Times New Roman"/>
            </a:endParaRPr>
          </a:p>
        </p:txBody>
      </p:sp>
      <p:sp>
        <p:nvSpPr>
          <p:cNvPr id="8" name="object 8"/>
          <p:cNvSpPr txBox="1"/>
          <p:nvPr/>
        </p:nvSpPr>
        <p:spPr>
          <a:xfrm>
            <a:off x="416369" y="919868"/>
            <a:ext cx="4115435"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horizontal inflexion at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B</a:t>
            </a:r>
            <a:r>
              <a:rPr dirty="0" sz="1000" spc="-5">
                <a:solidFill>
                  <a:srgbClr val="010202"/>
                </a:solidFill>
                <a:latin typeface="Times New Roman"/>
                <a:cs typeface="Times New Roman"/>
              </a:rPr>
              <a:t>=0.5, as is seen from the following. From Eq.</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(9.33b),</a:t>
            </a:r>
            <a:endParaRPr sz="1000">
              <a:latin typeface="Times New Roman"/>
              <a:cs typeface="Times New Roman"/>
            </a:endParaRPr>
          </a:p>
        </p:txBody>
      </p:sp>
      <p:sp>
        <p:nvSpPr>
          <p:cNvPr id="9" name="object 9"/>
          <p:cNvSpPr/>
          <p:nvPr/>
        </p:nvSpPr>
        <p:spPr>
          <a:xfrm>
            <a:off x="2408237" y="738187"/>
            <a:ext cx="657225" cy="161925"/>
          </a:xfrm>
          <a:prstGeom prst="rect">
            <a:avLst/>
          </a:prstGeom>
          <a:blipFill>
            <a:blip r:embed="rId2" cstate="print"/>
            <a:stretch>
              <a:fillRect/>
            </a:stretch>
          </a:blipFill>
        </p:spPr>
        <p:txBody>
          <a:bodyPr wrap="square" lIns="0" tIns="0" rIns="0" bIns="0" rtlCol="0"/>
          <a:lstStyle/>
          <a:p/>
        </p:txBody>
      </p:sp>
      <p:sp>
        <p:nvSpPr>
          <p:cNvPr id="10" name="object 10"/>
          <p:cNvSpPr/>
          <p:nvPr/>
        </p:nvSpPr>
        <p:spPr>
          <a:xfrm>
            <a:off x="1544637" y="1462087"/>
            <a:ext cx="2371725" cy="352425"/>
          </a:xfrm>
          <a:prstGeom prst="rect">
            <a:avLst/>
          </a:prstGeom>
          <a:blipFill>
            <a:blip r:embed="rId3" cstate="print"/>
            <a:stretch>
              <a:fillRect/>
            </a:stretch>
          </a:blipFill>
        </p:spPr>
        <p:txBody>
          <a:bodyPr wrap="square" lIns="0" tIns="0" rIns="0" bIns="0" rtlCol="0"/>
          <a:lstStyle/>
          <a:p/>
        </p:txBody>
      </p:sp>
      <p:sp>
        <p:nvSpPr>
          <p:cNvPr id="11" name="object 11"/>
          <p:cNvSpPr/>
          <p:nvPr/>
        </p:nvSpPr>
        <p:spPr>
          <a:xfrm>
            <a:off x="1818741" y="2400833"/>
            <a:ext cx="1857374" cy="381000"/>
          </a:xfrm>
          <a:prstGeom prst="rect">
            <a:avLst/>
          </a:prstGeom>
          <a:blipFill>
            <a:blip r:embed="rId4" cstate="print"/>
            <a:stretch>
              <a:fillRect/>
            </a:stretch>
          </a:blipFill>
        </p:spPr>
        <p:txBody>
          <a:bodyPr wrap="square" lIns="0" tIns="0" rIns="0" bIns="0" rtlCol="0"/>
          <a:lstStyle/>
          <a:p/>
        </p:txBody>
      </p:sp>
      <p:sp>
        <p:nvSpPr>
          <p:cNvPr id="12" name="object 12"/>
          <p:cNvSpPr txBox="1"/>
          <p:nvPr/>
        </p:nvSpPr>
        <p:spPr>
          <a:xfrm>
            <a:off x="426763" y="3123666"/>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13" name="object 13"/>
          <p:cNvSpPr/>
          <p:nvPr/>
        </p:nvSpPr>
        <p:spPr>
          <a:xfrm>
            <a:off x="671233" y="3590391"/>
            <a:ext cx="3686175" cy="371475"/>
          </a:xfrm>
          <a:prstGeom prst="rect">
            <a:avLst/>
          </a:prstGeom>
          <a:blipFill>
            <a:blip r:embed="rId5" cstate="print"/>
            <a:stretch>
              <a:fillRect/>
            </a:stretch>
          </a:blipFill>
        </p:spPr>
        <p:txBody>
          <a:bodyPr wrap="square" lIns="0" tIns="0" rIns="0" bIns="0" rtlCol="0"/>
          <a:lstStyle/>
          <a:p/>
        </p:txBody>
      </p:sp>
      <p:sp>
        <p:nvSpPr>
          <p:cNvPr id="14" name="object 14"/>
          <p:cNvSpPr txBox="1"/>
          <p:nvPr/>
        </p:nvSpPr>
        <p:spPr>
          <a:xfrm>
            <a:off x="4704118" y="3707865"/>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(10.3)</a:t>
            </a:r>
            <a:endParaRPr sz="1000">
              <a:latin typeface="Times New Roman"/>
              <a:cs typeface="Times New Roman"/>
            </a:endParaRPr>
          </a:p>
        </p:txBody>
      </p:sp>
      <p:sp>
        <p:nvSpPr>
          <p:cNvPr id="15" name="object 15"/>
          <p:cNvSpPr/>
          <p:nvPr/>
        </p:nvSpPr>
        <p:spPr>
          <a:xfrm>
            <a:off x="2688285" y="5301157"/>
            <a:ext cx="733437" cy="161925"/>
          </a:xfrm>
          <a:prstGeom prst="rect">
            <a:avLst/>
          </a:prstGeom>
          <a:blipFill>
            <a:blip r:embed="rId6" cstate="print"/>
            <a:stretch>
              <a:fillRect/>
            </a:stretch>
          </a:blipFill>
        </p:spPr>
        <p:txBody>
          <a:bodyPr wrap="square" lIns="0" tIns="0" rIns="0" bIns="0" rtlCol="0"/>
          <a:lstStyle/>
          <a:p/>
        </p:txBody>
      </p:sp>
      <p:sp>
        <p:nvSpPr>
          <p:cNvPr id="16" name="object 16"/>
          <p:cNvSpPr txBox="1"/>
          <p:nvPr/>
        </p:nvSpPr>
        <p:spPr>
          <a:xfrm>
            <a:off x="402602" y="4370222"/>
            <a:ext cx="4728845" cy="1737995"/>
          </a:xfrm>
          <a:prstGeom prst="rect">
            <a:avLst/>
          </a:prstGeom>
        </p:spPr>
        <p:txBody>
          <a:bodyPr wrap="square" lIns="0" tIns="15875" rIns="0" bIns="0" rtlCol="0" vert="horz">
            <a:spAutoFit/>
          </a:bodyPr>
          <a:lstStyle/>
          <a:p>
            <a:pPr algn="r" marR="1260475">
              <a:lnSpc>
                <a:spcPts val="550"/>
              </a:lnSpc>
              <a:spcBef>
                <a:spcPts val="125"/>
              </a:spcBef>
            </a:pPr>
            <a:r>
              <a:rPr dirty="0" sz="750" spc="20">
                <a:solidFill>
                  <a:srgbClr val="010202"/>
                </a:solidFill>
                <a:latin typeface="Times New Roman"/>
                <a:cs typeface="Times New Roman"/>
              </a:rPr>
              <a:t>M</a:t>
            </a:r>
            <a:endParaRPr sz="750">
              <a:latin typeface="Times New Roman"/>
              <a:cs typeface="Times New Roman"/>
            </a:endParaRPr>
          </a:p>
          <a:p>
            <a:pPr algn="just" marL="76200">
              <a:lnSpc>
                <a:spcPts val="850"/>
              </a:lnSpc>
            </a:pPr>
            <a:r>
              <a:rPr dirty="0" sz="1000" spc="-5">
                <a:solidFill>
                  <a:srgbClr val="010202"/>
                </a:solidFill>
                <a:latin typeface="Times New Roman"/>
                <a:cs typeface="Times New Roman"/>
              </a:rPr>
              <a:t>At</a:t>
            </a:r>
            <a:r>
              <a:rPr dirty="0" sz="1000" spc="75">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cr</a:t>
            </a:r>
            <a:r>
              <a:rPr dirty="0" baseline="-33333" sz="1125" spc="209"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=0.5</a:t>
            </a:r>
            <a:r>
              <a:rPr dirty="0" sz="1000" spc="80">
                <a:solidFill>
                  <a:srgbClr val="010202"/>
                </a:solidFill>
                <a:latin typeface="Times New Roman"/>
                <a:cs typeface="Times New Roman"/>
              </a:rPr>
              <a:t> </a:t>
            </a:r>
            <a:r>
              <a:rPr dirty="0" sz="1000">
                <a:solidFill>
                  <a:srgbClr val="010202"/>
                </a:solidFill>
                <a:latin typeface="Times New Roman"/>
                <a:cs typeface="Times New Roman"/>
              </a:rPr>
              <a:t>both</a:t>
            </a:r>
            <a:r>
              <a:rPr dirty="0" sz="1000" spc="75">
                <a:solidFill>
                  <a:srgbClr val="010202"/>
                </a:solidFill>
                <a:latin typeface="Times New Roman"/>
                <a:cs typeface="Times New Roman"/>
              </a:rPr>
              <a:t> </a:t>
            </a:r>
            <a:r>
              <a:rPr dirty="0" sz="1000">
                <a:solidFill>
                  <a:srgbClr val="010202"/>
                </a:solidFill>
                <a:latin typeface="Times New Roman"/>
                <a:cs typeface="Times New Roman"/>
              </a:rPr>
              <a:t>the</a:t>
            </a:r>
            <a:r>
              <a:rPr dirty="0" sz="1000" spc="75">
                <a:solidFill>
                  <a:srgbClr val="010202"/>
                </a:solidFill>
                <a:latin typeface="Times New Roman"/>
                <a:cs typeface="Times New Roman"/>
              </a:rPr>
              <a:t> </a:t>
            </a:r>
            <a:r>
              <a:rPr dirty="0" sz="1000">
                <a:solidFill>
                  <a:srgbClr val="010202"/>
                </a:solidFill>
                <a:latin typeface="Times New Roman"/>
                <a:cs typeface="Times New Roman"/>
              </a:rPr>
              <a:t>second</a:t>
            </a:r>
            <a:r>
              <a:rPr dirty="0" sz="1000" spc="80">
                <a:solidFill>
                  <a:srgbClr val="010202"/>
                </a:solidFill>
                <a:latin typeface="Times New Roman"/>
                <a:cs typeface="Times New Roman"/>
              </a:rPr>
              <a:t> </a:t>
            </a: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third</a:t>
            </a:r>
            <a:r>
              <a:rPr dirty="0" sz="1000" spc="75">
                <a:solidFill>
                  <a:srgbClr val="010202"/>
                </a:solidFill>
                <a:latin typeface="Times New Roman"/>
                <a:cs typeface="Times New Roman"/>
              </a:rPr>
              <a:t> </a:t>
            </a:r>
            <a:r>
              <a:rPr dirty="0" sz="1000">
                <a:solidFill>
                  <a:srgbClr val="010202"/>
                </a:solidFill>
                <a:latin typeface="Times New Roman"/>
                <a:cs typeface="Times New Roman"/>
              </a:rPr>
              <a:t>derivatives</a:t>
            </a:r>
            <a:r>
              <a:rPr dirty="0" sz="1000" spc="80">
                <a:solidFill>
                  <a:srgbClr val="010202"/>
                </a:solidFill>
                <a:latin typeface="Times New Roman"/>
                <a:cs typeface="Times New Roman"/>
              </a:rPr>
              <a:t> </a:t>
            </a:r>
            <a:r>
              <a:rPr dirty="0" sz="1000">
                <a:solidFill>
                  <a:srgbClr val="010202"/>
                </a:solidFill>
                <a:latin typeface="Times New Roman"/>
                <a:cs typeface="Times New Roman"/>
              </a:rPr>
              <a:t>of</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   </a:t>
            </a:r>
            <a:r>
              <a:rPr dirty="0" sz="1000" spc="25" i="1">
                <a:solidFill>
                  <a:srgbClr val="010202"/>
                </a:solidFill>
                <a:latin typeface="Times New Roman"/>
                <a:cs typeface="Times New Roman"/>
              </a:rPr>
              <a:t> </a:t>
            </a:r>
            <a:r>
              <a:rPr dirty="0" sz="1000" spc="-5">
                <a:solidFill>
                  <a:srgbClr val="010202"/>
                </a:solidFill>
                <a:latin typeface="Times New Roman"/>
                <a:cs typeface="Times New Roman"/>
              </a:rPr>
              <a:t>with</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respect</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80">
                <a:solidFill>
                  <a:srgbClr val="010202"/>
                </a:solidFill>
                <a:latin typeface="Times New Roman"/>
                <a:cs typeface="Times New Roman"/>
              </a:rPr>
              <a:t>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B</a:t>
            </a:r>
            <a:r>
              <a:rPr dirty="0" baseline="-33333" sz="1125" spc="209" i="1">
                <a:solidFill>
                  <a:srgbClr val="010202"/>
                </a:solidFill>
                <a:latin typeface="Times New Roman"/>
                <a:cs typeface="Times New Roman"/>
              </a:rPr>
              <a:t> </a:t>
            </a:r>
            <a:r>
              <a:rPr dirty="0" sz="1000">
                <a:solidFill>
                  <a:srgbClr val="010202"/>
                </a:solidFill>
                <a:latin typeface="Times New Roman"/>
                <a:cs typeface="Times New Roman"/>
              </a:rPr>
              <a:t>are</a:t>
            </a:r>
            <a:endParaRPr sz="1000">
              <a:latin typeface="Times New Roman"/>
              <a:cs typeface="Times New Roman"/>
            </a:endParaRPr>
          </a:p>
          <a:p>
            <a:pPr algn="just" marL="76200" marR="70485">
              <a:lnSpc>
                <a:spcPct val="130900"/>
              </a:lnSpc>
            </a:pPr>
            <a:r>
              <a:rPr dirty="0" sz="1000">
                <a:solidFill>
                  <a:srgbClr val="010202"/>
                </a:solidFill>
                <a:latin typeface="Times New Roman"/>
                <a:cs typeface="Times New Roman"/>
              </a:rPr>
              <a:t>zero, and thus, from Eqs. (10.2) and (10.3), the first and second derivatives of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B </a:t>
            </a:r>
            <a:r>
              <a:rPr dirty="0" sz="1000">
                <a:solidFill>
                  <a:srgbClr val="010202"/>
                </a:solidFill>
                <a:latin typeface="Times New Roman"/>
                <a:cs typeface="Times New Roman"/>
              </a:rPr>
              <a:t>with  </a:t>
            </a:r>
            <a:r>
              <a:rPr dirty="0" sz="1000" spc="-5">
                <a:solidFill>
                  <a:srgbClr val="010202"/>
                </a:solidFill>
                <a:latin typeface="Times New Roman"/>
                <a:cs typeface="Times New Roman"/>
              </a:rPr>
              <a:t>respect to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B </a:t>
            </a:r>
            <a:r>
              <a:rPr dirty="0" sz="1000">
                <a:solidFill>
                  <a:srgbClr val="010202"/>
                </a:solidFill>
                <a:latin typeface="Times New Roman"/>
                <a:cs typeface="Times New Roman"/>
              </a:rPr>
              <a:t>are zero, which produces a horizontal inflexion point on the activity curve  at</a:t>
            </a:r>
            <a:r>
              <a:rPr dirty="0" sz="1000" spc="100">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=0.5</a:t>
            </a:r>
            <a:r>
              <a:rPr dirty="0" sz="1000" spc="105">
                <a:solidFill>
                  <a:srgbClr val="010202"/>
                </a:solidFill>
                <a:latin typeface="Times New Roman"/>
                <a:cs typeface="Times New Roman"/>
              </a:rPr>
              <a:t> </a:t>
            </a:r>
            <a:r>
              <a:rPr dirty="0" sz="1000">
                <a:solidFill>
                  <a:srgbClr val="010202"/>
                </a:solidFill>
                <a:latin typeface="Times New Roman"/>
                <a:cs typeface="Times New Roman"/>
              </a:rPr>
              <a:t>and</a:t>
            </a:r>
            <a:r>
              <a:rPr dirty="0" sz="1000" spc="100">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i="1">
                <a:solidFill>
                  <a:srgbClr val="010202"/>
                </a:solidFill>
                <a:latin typeface="Times New Roman"/>
                <a:cs typeface="Times New Roman"/>
              </a:rPr>
              <a:t>cr</a:t>
            </a:r>
            <a:r>
              <a:rPr dirty="0" sz="1000" spc="-5" i="1">
                <a:solidFill>
                  <a:srgbClr val="010202"/>
                </a:solidFill>
                <a:latin typeface="Times New Roman"/>
                <a:cs typeface="Times New Roman"/>
              </a:rPr>
              <a:t>.</a:t>
            </a:r>
            <a:r>
              <a:rPr dirty="0" sz="1000" spc="105" i="1">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105">
                <a:solidFill>
                  <a:srgbClr val="010202"/>
                </a:solidFill>
                <a:latin typeface="Times New Roman"/>
                <a:cs typeface="Times New Roman"/>
              </a:rPr>
              <a:t> </a:t>
            </a:r>
            <a:r>
              <a:rPr dirty="0" sz="1000" i="1">
                <a:solidFill>
                  <a:srgbClr val="010202"/>
                </a:solidFill>
                <a:latin typeface="Times New Roman"/>
                <a:cs typeface="Times New Roman"/>
              </a:rPr>
              <a:t>T&lt;T</a:t>
            </a:r>
            <a:r>
              <a:rPr dirty="0" baseline="-33333" sz="1125" i="1">
                <a:solidFill>
                  <a:srgbClr val="010202"/>
                </a:solidFill>
                <a:latin typeface="Times New Roman"/>
                <a:cs typeface="Times New Roman"/>
              </a:rPr>
              <a:t>cr</a:t>
            </a:r>
            <a:r>
              <a:rPr dirty="0" baseline="-33333" sz="1125" spc="247" i="1">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activity</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curve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has</a:t>
            </a:r>
            <a:r>
              <a:rPr dirty="0" sz="1000" spc="100">
                <a:solidFill>
                  <a:srgbClr val="010202"/>
                </a:solidFill>
                <a:latin typeface="Times New Roman"/>
                <a:cs typeface="Times New Roman"/>
              </a:rPr>
              <a:t> </a:t>
            </a:r>
            <a:r>
              <a:rPr dirty="0" sz="1000">
                <a:solidFill>
                  <a:srgbClr val="010202"/>
                </a:solidFill>
                <a:latin typeface="Times New Roman"/>
                <a:cs typeface="Times New Roman"/>
              </a:rPr>
              <a:t>a</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maximum</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105">
                <a:solidFill>
                  <a:srgbClr val="010202"/>
                </a:solidFill>
                <a:latin typeface="Times New Roman"/>
                <a:cs typeface="Times New Roman"/>
              </a:rPr>
              <a:t> </a:t>
            </a:r>
            <a:r>
              <a:rPr dirty="0" sz="1000">
                <a:solidFill>
                  <a:srgbClr val="010202"/>
                </a:solidFill>
                <a:latin typeface="Times New Roman"/>
                <a:cs typeface="Times New Roman"/>
              </a:rPr>
              <a:t>a</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minimum,</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which</a:t>
            </a:r>
            <a:endParaRPr sz="1000">
              <a:latin typeface="Times New Roman"/>
              <a:cs typeface="Times New Roman"/>
            </a:endParaRPr>
          </a:p>
          <a:p>
            <a:pPr algn="just" marL="67310" indent="8255">
              <a:lnSpc>
                <a:spcPct val="100000"/>
              </a:lnSpc>
              <a:spcBef>
                <a:spcPts val="969"/>
              </a:spcBef>
              <a:tabLst>
                <a:tab pos="3094355" algn="l"/>
              </a:tabLst>
            </a:pPr>
            <a:r>
              <a:rPr dirty="0" baseline="2777" sz="1500" spc="-7">
                <a:solidFill>
                  <a:srgbClr val="010202"/>
                </a:solidFill>
                <a:latin typeface="Times New Roman"/>
                <a:cs typeface="Times New Roman"/>
              </a:rPr>
              <a:t>occur at the spinodal </a:t>
            </a:r>
            <a:r>
              <a:rPr dirty="0" baseline="2777" sz="1500" spc="97">
                <a:solidFill>
                  <a:srgbClr val="010202"/>
                </a:solidFill>
                <a:latin typeface="Times New Roman"/>
                <a:cs typeface="Times New Roman"/>
              </a:rPr>
              <a:t> </a:t>
            </a:r>
            <a:r>
              <a:rPr dirty="0" baseline="2777" sz="1500" spc="-7">
                <a:solidFill>
                  <a:srgbClr val="010202"/>
                </a:solidFill>
                <a:latin typeface="Times New Roman"/>
                <a:cs typeface="Times New Roman"/>
              </a:rPr>
              <a:t>compositions</a:t>
            </a:r>
            <a:r>
              <a:rPr dirty="0" baseline="2777" sz="1500" spc="112">
                <a:solidFill>
                  <a:srgbClr val="010202"/>
                </a:solidFill>
                <a:latin typeface="Times New Roman"/>
                <a:cs typeface="Times New Roman"/>
              </a:rPr>
              <a:t> </a:t>
            </a:r>
            <a:r>
              <a:rPr dirty="0" baseline="2777" sz="1500" spc="-7">
                <a:solidFill>
                  <a:srgbClr val="010202"/>
                </a:solidFill>
                <a:latin typeface="Times New Roman"/>
                <a:cs typeface="Times New Roman"/>
              </a:rPr>
              <a:t>(where	</a:t>
            </a:r>
            <a:r>
              <a:rPr dirty="0" sz="1000">
                <a:solidFill>
                  <a:srgbClr val="010202"/>
                </a:solidFill>
                <a:latin typeface="Times New Roman"/>
                <a:cs typeface="Times New Roman"/>
              </a:rPr>
              <a:t>and hence </a:t>
            </a:r>
            <a:r>
              <a:rPr dirty="0" sz="1000" i="1">
                <a:solidFill>
                  <a:srgbClr val="010202"/>
                </a:solidFill>
                <a:latin typeface="Times New Roman"/>
                <a:cs typeface="Times New Roman"/>
              </a:rPr>
              <a:t>6a</a:t>
            </a:r>
            <a:r>
              <a:rPr dirty="0" baseline="-33333" sz="1125" i="1">
                <a:solidFill>
                  <a:srgbClr val="010202"/>
                </a:solidFill>
                <a:latin typeface="Times New Roman"/>
                <a:cs typeface="Times New Roman"/>
              </a:rPr>
              <a:t>B</a:t>
            </a:r>
            <a:r>
              <a:rPr dirty="0" sz="1000" i="1">
                <a:solidFill>
                  <a:srgbClr val="010202"/>
                </a:solidFill>
                <a:latin typeface="Times New Roman"/>
                <a:cs typeface="Times New Roman"/>
              </a:rPr>
              <a:t>/6X</a:t>
            </a:r>
            <a:r>
              <a:rPr dirty="0" baseline="-33333" sz="1125" i="1">
                <a:solidFill>
                  <a:srgbClr val="010202"/>
                </a:solidFill>
                <a:latin typeface="Times New Roman"/>
                <a:cs typeface="Times New Roman"/>
              </a:rPr>
              <a:t>B</a:t>
            </a:r>
            <a:r>
              <a:rPr dirty="0" sz="1000" i="1">
                <a:solidFill>
                  <a:srgbClr val="010202"/>
                </a:solidFill>
                <a:latin typeface="Times New Roman"/>
                <a:cs typeface="Times New Roman"/>
              </a:rPr>
              <a:t>, </a:t>
            </a:r>
            <a:r>
              <a:rPr dirty="0" sz="1000">
                <a:solidFill>
                  <a:srgbClr val="010202"/>
                </a:solidFill>
                <a:latin typeface="Times New Roman"/>
                <a:cs typeface="Times New Roman"/>
              </a:rPr>
              <a:t>are</a:t>
            </a:r>
            <a:r>
              <a:rPr dirty="0" sz="1000" spc="190">
                <a:solidFill>
                  <a:srgbClr val="010202"/>
                </a:solidFill>
                <a:latin typeface="Times New Roman"/>
                <a:cs typeface="Times New Roman"/>
              </a:rPr>
              <a:t> </a:t>
            </a:r>
            <a:r>
              <a:rPr dirty="0" sz="1000">
                <a:solidFill>
                  <a:srgbClr val="010202"/>
                </a:solidFill>
                <a:latin typeface="Times New Roman"/>
                <a:cs typeface="Times New Roman"/>
              </a:rPr>
              <a:t>zero),</a:t>
            </a:r>
            <a:endParaRPr sz="1000">
              <a:latin typeface="Times New Roman"/>
              <a:cs typeface="Times New Roman"/>
            </a:endParaRPr>
          </a:p>
          <a:p>
            <a:pPr algn="just" marL="67310" marR="80010">
              <a:lnSpc>
                <a:spcPct val="100000"/>
              </a:lnSpc>
              <a:spcBef>
                <a:spcPts val="370"/>
              </a:spcBef>
            </a:pPr>
            <a:r>
              <a:rPr dirty="0" sz="1000">
                <a:solidFill>
                  <a:srgbClr val="010202"/>
                </a:solidFill>
                <a:latin typeface="Times New Roman"/>
                <a:cs typeface="Times New Roman"/>
              </a:rPr>
              <a:t>e.g., the points </a:t>
            </a:r>
            <a:r>
              <a:rPr dirty="0" sz="1000" i="1">
                <a:solidFill>
                  <a:srgbClr val="010202"/>
                </a:solidFill>
                <a:latin typeface="Times New Roman"/>
                <a:cs typeface="Times New Roman"/>
              </a:rPr>
              <a:t>n </a:t>
            </a:r>
            <a:r>
              <a:rPr dirty="0" sz="1000">
                <a:solidFill>
                  <a:srgbClr val="010202"/>
                </a:solidFill>
                <a:latin typeface="Times New Roman"/>
                <a:cs typeface="Times New Roman"/>
              </a:rPr>
              <a:t>and </a:t>
            </a:r>
            <a:r>
              <a:rPr dirty="0" sz="1000" i="1">
                <a:solidFill>
                  <a:srgbClr val="010202"/>
                </a:solidFill>
                <a:latin typeface="Times New Roman"/>
                <a:cs typeface="Times New Roman"/>
              </a:rPr>
              <a:t>p </a:t>
            </a:r>
            <a:r>
              <a:rPr dirty="0" sz="1000">
                <a:solidFill>
                  <a:srgbClr val="010202"/>
                </a:solidFill>
                <a:latin typeface="Times New Roman"/>
                <a:cs typeface="Times New Roman"/>
              </a:rPr>
              <a:t>in Fig. </a:t>
            </a:r>
            <a:r>
              <a:rPr dirty="0" sz="1000" spc="-5">
                <a:solidFill>
                  <a:srgbClr val="010202"/>
                </a:solidFill>
                <a:latin typeface="Times New Roman"/>
                <a:cs typeface="Times New Roman"/>
              </a:rPr>
              <a:t>10.4</a:t>
            </a:r>
            <a:r>
              <a:rPr dirty="0" sz="1000" spc="-5" i="1">
                <a:solidFill>
                  <a:srgbClr val="010202"/>
                </a:solidFill>
                <a:latin typeface="Times New Roman"/>
                <a:cs typeface="Times New Roman"/>
              </a:rPr>
              <a:t>b </a:t>
            </a:r>
            <a:r>
              <a:rPr dirty="0" sz="1000">
                <a:solidFill>
                  <a:srgbClr val="010202"/>
                </a:solidFill>
                <a:latin typeface="Times New Roman"/>
                <a:cs typeface="Times New Roman"/>
              </a:rPr>
              <a:t>and the points </a:t>
            </a:r>
            <a:r>
              <a:rPr dirty="0" sz="1000" i="1">
                <a:solidFill>
                  <a:srgbClr val="010202"/>
                </a:solidFill>
                <a:latin typeface="Times New Roman"/>
                <a:cs typeface="Times New Roman"/>
              </a:rPr>
              <a:t>b </a:t>
            </a:r>
            <a:r>
              <a:rPr dirty="0" sz="1000">
                <a:solidFill>
                  <a:srgbClr val="010202"/>
                </a:solidFill>
                <a:latin typeface="Times New Roman"/>
                <a:cs typeface="Times New Roman"/>
              </a:rPr>
              <a:t>and </a:t>
            </a:r>
            <a:r>
              <a:rPr dirty="0" sz="1000" i="1">
                <a:solidFill>
                  <a:srgbClr val="010202"/>
                </a:solidFill>
                <a:latin typeface="Times New Roman"/>
                <a:cs typeface="Times New Roman"/>
              </a:rPr>
              <a:t>c </a:t>
            </a:r>
            <a:r>
              <a:rPr dirty="0" sz="1000">
                <a:solidFill>
                  <a:srgbClr val="010202"/>
                </a:solidFill>
                <a:latin typeface="Times New Roman"/>
                <a:cs typeface="Times New Roman"/>
              </a:rPr>
              <a:t>on the activity curve at 800 </a:t>
            </a:r>
            <a:r>
              <a:rPr dirty="0" sz="1000" spc="-5">
                <a:solidFill>
                  <a:srgbClr val="010202"/>
                </a:solidFill>
                <a:latin typeface="Times New Roman"/>
                <a:cs typeface="Times New Roman"/>
              </a:rPr>
              <a:t>K  shown in Fig. 10.7. The portion of the curve given by </a:t>
            </a:r>
            <a:r>
              <a:rPr dirty="0" sz="1000" i="1">
                <a:solidFill>
                  <a:srgbClr val="010202"/>
                </a:solidFill>
                <a:latin typeface="Times New Roman"/>
                <a:cs typeface="Times New Roman"/>
              </a:rPr>
              <a:t>ab </a:t>
            </a:r>
            <a:r>
              <a:rPr dirty="0" sz="1000">
                <a:solidFill>
                  <a:srgbClr val="010202"/>
                </a:solidFill>
                <a:latin typeface="Times New Roman"/>
                <a:cs typeface="Times New Roman"/>
              </a:rPr>
              <a:t>in Fig. 10.7 represents the  </a:t>
            </a:r>
            <a:r>
              <a:rPr dirty="0" sz="1000" spc="-5">
                <a:solidFill>
                  <a:srgbClr val="010202"/>
                </a:solidFill>
                <a:latin typeface="Times New Roman"/>
                <a:cs typeface="Times New Roman"/>
              </a:rPr>
              <a:t>activity of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in phase </a:t>
            </a:r>
            <a:r>
              <a:rPr dirty="0" sz="1000">
                <a:solidFill>
                  <a:srgbClr val="010202"/>
                </a:solidFill>
                <a:latin typeface="Times New Roman"/>
                <a:cs typeface="Times New Roman"/>
              </a:rPr>
              <a:t>I </a:t>
            </a:r>
            <a:r>
              <a:rPr dirty="0" sz="1000" spc="-5">
                <a:solidFill>
                  <a:srgbClr val="010202"/>
                </a:solidFill>
                <a:latin typeface="Times New Roman"/>
                <a:cs typeface="Times New Roman"/>
              </a:rPr>
              <a:t>which is supersaturated with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and the portion of the activity  </a:t>
            </a:r>
            <a:r>
              <a:rPr dirty="0" sz="1000">
                <a:solidFill>
                  <a:srgbClr val="010202"/>
                </a:solidFill>
                <a:latin typeface="Times New Roman"/>
                <a:cs typeface="Times New Roman"/>
              </a:rPr>
              <a:t>curve given by </a:t>
            </a:r>
            <a:r>
              <a:rPr dirty="0" sz="1000" i="1">
                <a:solidFill>
                  <a:srgbClr val="010202"/>
                </a:solidFill>
                <a:latin typeface="Times New Roman"/>
                <a:cs typeface="Times New Roman"/>
              </a:rPr>
              <a:t>cd </a:t>
            </a:r>
            <a:r>
              <a:rPr dirty="0" sz="1000" spc="-5">
                <a:solidFill>
                  <a:srgbClr val="010202"/>
                </a:solidFill>
                <a:latin typeface="Times New Roman"/>
                <a:cs typeface="Times New Roman"/>
              </a:rPr>
              <a:t>represents the activity of </a:t>
            </a:r>
            <a:r>
              <a:rPr dirty="0" sz="1000" i="1">
                <a:solidFill>
                  <a:srgbClr val="010202"/>
                </a:solidFill>
                <a:latin typeface="Times New Roman"/>
                <a:cs typeface="Times New Roman"/>
              </a:rPr>
              <a:t>B </a:t>
            </a:r>
            <a:r>
              <a:rPr dirty="0" sz="1000">
                <a:solidFill>
                  <a:srgbClr val="010202"/>
                </a:solidFill>
                <a:latin typeface="Times New Roman"/>
                <a:cs typeface="Times New Roman"/>
              </a:rPr>
              <a:t>in phase II which is supersaturated with</a:t>
            </a:r>
            <a:r>
              <a:rPr dirty="0" sz="1000" spc="-75">
                <a:solidFill>
                  <a:srgbClr val="010202"/>
                </a:solidFill>
                <a:latin typeface="Times New Roman"/>
                <a:cs typeface="Times New Roman"/>
              </a:rPr>
              <a:t> </a:t>
            </a:r>
            <a:r>
              <a:rPr dirty="0" sz="1000" i="1">
                <a:solidFill>
                  <a:srgbClr val="010202"/>
                </a:solidFill>
                <a:latin typeface="Times New Roman"/>
                <a:cs typeface="Times New Roman"/>
              </a:rPr>
              <a:t>A</a:t>
            </a:r>
            <a:r>
              <a:rPr dirty="0" sz="1000">
                <a:solidFill>
                  <a:srgbClr val="010202"/>
                </a:solidFill>
                <a:latin typeface="Times New Roman"/>
                <a:cs typeface="Times New Roman"/>
              </a:rPr>
              <a:t>.</a:t>
            </a:r>
            <a:endParaRPr sz="100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19210" y="403223"/>
            <a:ext cx="402272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321</a:t>
            </a:r>
            <a:endParaRPr sz="1000">
              <a:latin typeface="Times New Roman"/>
              <a:cs typeface="Times New Roman"/>
            </a:endParaRPr>
          </a:p>
        </p:txBody>
      </p:sp>
      <p:sp>
        <p:nvSpPr>
          <p:cNvPr id="3" name="object 3"/>
          <p:cNvSpPr/>
          <p:nvPr/>
        </p:nvSpPr>
        <p:spPr>
          <a:xfrm>
            <a:off x="1090612" y="713105"/>
            <a:ext cx="3305175" cy="30480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380949" y="3963668"/>
            <a:ext cx="4726940" cy="3651885"/>
          </a:xfrm>
          <a:prstGeom prst="rect">
            <a:avLst/>
          </a:prstGeom>
        </p:spPr>
        <p:txBody>
          <a:bodyPr wrap="square" lIns="0" tIns="12700" rIns="0" bIns="0" rtlCol="0" vert="horz">
            <a:spAutoFit/>
          </a:bodyPr>
          <a:lstStyle/>
          <a:p>
            <a:pPr marL="510540">
              <a:lnSpc>
                <a:spcPct val="100000"/>
              </a:lnSpc>
              <a:spcBef>
                <a:spcPts val="100"/>
              </a:spcBef>
            </a:pPr>
            <a:r>
              <a:rPr dirty="0" sz="900" spc="-5" b="1">
                <a:solidFill>
                  <a:srgbClr val="010202"/>
                </a:solidFill>
                <a:latin typeface="Times New Roman"/>
                <a:cs typeface="Times New Roman"/>
              </a:rPr>
              <a:t>Figure </a:t>
            </a:r>
            <a:r>
              <a:rPr dirty="0" sz="900" b="1">
                <a:solidFill>
                  <a:srgbClr val="010202"/>
                </a:solidFill>
                <a:latin typeface="Times New Roman"/>
                <a:cs typeface="Times New Roman"/>
              </a:rPr>
              <a:t>10.7 </a:t>
            </a:r>
            <a:r>
              <a:rPr dirty="0" sz="900">
                <a:solidFill>
                  <a:srgbClr val="010202"/>
                </a:solidFill>
                <a:latin typeface="Times New Roman"/>
                <a:cs typeface="Times New Roman"/>
              </a:rPr>
              <a:t>The activity of </a:t>
            </a:r>
            <a:r>
              <a:rPr dirty="0" sz="900" i="1">
                <a:solidFill>
                  <a:srgbClr val="010202"/>
                </a:solidFill>
                <a:latin typeface="Times New Roman"/>
                <a:cs typeface="Times New Roman"/>
              </a:rPr>
              <a:t>B </a:t>
            </a:r>
            <a:r>
              <a:rPr dirty="0" sz="900">
                <a:solidFill>
                  <a:srgbClr val="010202"/>
                </a:solidFill>
                <a:latin typeface="Times New Roman"/>
                <a:cs typeface="Times New Roman"/>
              </a:rPr>
              <a:t>at 800 </a:t>
            </a:r>
            <a:r>
              <a:rPr dirty="0" sz="900" spc="-5">
                <a:solidFill>
                  <a:srgbClr val="010202"/>
                </a:solidFill>
                <a:latin typeface="Times New Roman"/>
                <a:cs typeface="Times New Roman"/>
              </a:rPr>
              <a:t>K </a:t>
            </a:r>
            <a:r>
              <a:rPr dirty="0" sz="900">
                <a:solidFill>
                  <a:srgbClr val="010202"/>
                </a:solidFill>
                <a:latin typeface="Times New Roman"/>
                <a:cs typeface="Times New Roman"/>
              </a:rPr>
              <a:t>derived from Fig.</a:t>
            </a:r>
            <a:r>
              <a:rPr dirty="0" sz="900" spc="-5">
                <a:solidFill>
                  <a:srgbClr val="010202"/>
                </a:solidFill>
                <a:latin typeface="Times New Roman"/>
                <a:cs typeface="Times New Roman"/>
              </a:rPr>
              <a:t> 10.6</a:t>
            </a:r>
            <a:r>
              <a:rPr dirty="0" sz="900" spc="-5" i="1">
                <a:solidFill>
                  <a:srgbClr val="010202"/>
                </a:solidFill>
                <a:latin typeface="Times New Roman"/>
                <a:cs typeface="Times New Roman"/>
              </a:rPr>
              <a:t>a</a:t>
            </a:r>
            <a:r>
              <a:rPr dirty="0" sz="900" spc="-5">
                <a:solidFill>
                  <a:srgbClr val="010202"/>
                </a:solidFill>
                <a:latin typeface="Times New Roman"/>
                <a:cs typeface="Times New Roman"/>
              </a:rPr>
              <a:t>.</a:t>
            </a:r>
            <a:endParaRPr sz="900">
              <a:latin typeface="Times New Roman"/>
              <a:cs typeface="Times New Roman"/>
            </a:endParaRPr>
          </a:p>
          <a:p>
            <a:pPr algn="just" marL="76200" marR="68580">
              <a:lnSpc>
                <a:spcPct val="130900"/>
              </a:lnSpc>
              <a:spcBef>
                <a:spcPts val="745"/>
              </a:spcBef>
            </a:pPr>
            <a:r>
              <a:rPr dirty="0" sz="1000">
                <a:solidFill>
                  <a:srgbClr val="010202"/>
                </a:solidFill>
                <a:latin typeface="Times New Roman"/>
                <a:cs typeface="Times New Roman"/>
              </a:rPr>
              <a:t>The value of 6</a:t>
            </a:r>
            <a:r>
              <a:rPr dirty="0" sz="1000" i="1">
                <a:solidFill>
                  <a:srgbClr val="010202"/>
                </a:solidFill>
                <a:latin typeface="Times New Roman"/>
                <a:cs typeface="Times New Roman"/>
              </a:rPr>
              <a:t>a</a:t>
            </a:r>
            <a:r>
              <a:rPr dirty="0" baseline="-33333" sz="1125" i="1">
                <a:solidFill>
                  <a:srgbClr val="010202"/>
                </a:solidFill>
                <a:latin typeface="Times New Roman"/>
                <a:cs typeface="Times New Roman"/>
              </a:rPr>
              <a:t>B</a:t>
            </a:r>
            <a:r>
              <a:rPr dirty="0" sz="1000" i="1">
                <a:solidFill>
                  <a:srgbClr val="010202"/>
                </a:solidFill>
                <a:latin typeface="Times New Roman"/>
                <a:cs typeface="Times New Roman"/>
              </a:rPr>
              <a:t>/</a:t>
            </a:r>
            <a:r>
              <a:rPr dirty="0" sz="1000">
                <a:solidFill>
                  <a:srgbClr val="010202"/>
                </a:solidFill>
                <a:latin typeface="Times New Roman"/>
                <a:cs typeface="Times New Roman"/>
              </a:rPr>
              <a:t>6</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 </a:t>
            </a:r>
            <a:r>
              <a:rPr dirty="0" sz="1000">
                <a:solidFill>
                  <a:srgbClr val="010202"/>
                </a:solidFill>
                <a:latin typeface="Times New Roman"/>
                <a:cs typeface="Times New Roman"/>
              </a:rPr>
              <a:t>is negative between </a:t>
            </a:r>
            <a:r>
              <a:rPr dirty="0" sz="1000" i="1">
                <a:solidFill>
                  <a:srgbClr val="010202"/>
                </a:solidFill>
                <a:latin typeface="Times New Roman"/>
                <a:cs typeface="Times New Roman"/>
              </a:rPr>
              <a:t>b </a:t>
            </a:r>
            <a:r>
              <a:rPr dirty="0" sz="1000">
                <a:solidFill>
                  <a:srgbClr val="010202"/>
                </a:solidFill>
                <a:latin typeface="Times New Roman"/>
                <a:cs typeface="Times New Roman"/>
              </a:rPr>
              <a:t>and </a:t>
            </a:r>
            <a:r>
              <a:rPr dirty="0" sz="1000" i="1">
                <a:solidFill>
                  <a:srgbClr val="010202"/>
                </a:solidFill>
                <a:latin typeface="Times New Roman"/>
                <a:cs typeface="Times New Roman"/>
              </a:rPr>
              <a:t>c, </a:t>
            </a:r>
            <a:r>
              <a:rPr dirty="0" sz="1000">
                <a:solidFill>
                  <a:srgbClr val="010202"/>
                </a:solidFill>
                <a:latin typeface="Times New Roman"/>
                <a:cs typeface="Times New Roman"/>
              </a:rPr>
              <a:t>and this violates an intrinsic criterion  for stability which requires that </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i</a:t>
            </a:r>
            <a:r>
              <a:rPr dirty="0" sz="1000" spc="-5" i="1">
                <a:solidFill>
                  <a:srgbClr val="010202"/>
                </a:solidFill>
                <a:latin typeface="Times New Roman"/>
                <a:cs typeface="Times New Roman"/>
              </a:rPr>
              <a:t>/</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i </a:t>
            </a:r>
            <a:r>
              <a:rPr dirty="0" sz="1000">
                <a:solidFill>
                  <a:srgbClr val="010202"/>
                </a:solidFill>
                <a:latin typeface="Times New Roman"/>
                <a:cs typeface="Times New Roman"/>
              </a:rPr>
              <a:t>always be positive [cf. </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P/</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V)</a:t>
            </a:r>
            <a:r>
              <a:rPr dirty="0" baseline="-33333" sz="1125" spc="-7" i="1">
                <a:solidFill>
                  <a:srgbClr val="010202"/>
                </a:solidFill>
                <a:latin typeface="Times New Roman"/>
                <a:cs typeface="Times New Roman"/>
              </a:rPr>
              <a:t>T</a:t>
            </a:r>
            <a:r>
              <a:rPr dirty="0" sz="1000" spc="-5" i="1">
                <a:solidFill>
                  <a:srgbClr val="010202"/>
                </a:solidFill>
                <a:latin typeface="Times New Roman"/>
                <a:cs typeface="Times New Roman"/>
              </a:rPr>
              <a:t>&gt;</a:t>
            </a:r>
            <a:r>
              <a:rPr dirty="0" sz="1000" spc="-5">
                <a:solidFill>
                  <a:srgbClr val="010202"/>
                </a:solidFill>
                <a:latin typeface="Times New Roman"/>
                <a:cs typeface="Times New Roman"/>
              </a:rPr>
              <a:t>0 </a:t>
            </a:r>
            <a:r>
              <a:rPr dirty="0" sz="1000">
                <a:solidFill>
                  <a:srgbClr val="010202"/>
                </a:solidFill>
                <a:latin typeface="Times New Roman"/>
                <a:cs typeface="Times New Roman"/>
              </a:rPr>
              <a:t>over the  </a:t>
            </a:r>
            <a:r>
              <a:rPr dirty="0" sz="1000" spc="10">
                <a:solidFill>
                  <a:srgbClr val="010202"/>
                </a:solidFill>
                <a:latin typeface="Times New Roman"/>
                <a:cs typeface="Times New Roman"/>
              </a:rPr>
              <a:t>portion </a:t>
            </a:r>
            <a:r>
              <a:rPr dirty="0" sz="1000" spc="10" i="1">
                <a:solidFill>
                  <a:srgbClr val="010202"/>
                </a:solidFill>
                <a:latin typeface="Times New Roman"/>
                <a:cs typeface="Times New Roman"/>
              </a:rPr>
              <a:t>JHF </a:t>
            </a:r>
            <a:r>
              <a:rPr dirty="0" sz="1000" spc="5">
                <a:solidFill>
                  <a:srgbClr val="010202"/>
                </a:solidFill>
                <a:latin typeface="Times New Roman"/>
                <a:cs typeface="Times New Roman"/>
              </a:rPr>
              <a:t>in </a:t>
            </a:r>
            <a:r>
              <a:rPr dirty="0" sz="1000" spc="10">
                <a:solidFill>
                  <a:srgbClr val="010202"/>
                </a:solidFill>
                <a:latin typeface="Times New Roman"/>
                <a:cs typeface="Times New Roman"/>
              </a:rPr>
              <a:t>Fig. 8.7]. Thus the derived activity curve between </a:t>
            </a:r>
            <a:r>
              <a:rPr dirty="0" sz="1000" i="1">
                <a:solidFill>
                  <a:srgbClr val="010202"/>
                </a:solidFill>
                <a:latin typeface="Times New Roman"/>
                <a:cs typeface="Times New Roman"/>
              </a:rPr>
              <a:t>b </a:t>
            </a:r>
            <a:r>
              <a:rPr dirty="0" sz="1000" spc="10">
                <a:solidFill>
                  <a:srgbClr val="010202"/>
                </a:solidFill>
                <a:latin typeface="Times New Roman"/>
                <a:cs typeface="Times New Roman"/>
              </a:rPr>
              <a:t>and </a:t>
            </a:r>
            <a:r>
              <a:rPr dirty="0" sz="1000" spc="5" i="1">
                <a:solidFill>
                  <a:srgbClr val="010202"/>
                </a:solidFill>
                <a:latin typeface="Times New Roman"/>
                <a:cs typeface="Times New Roman"/>
              </a:rPr>
              <a:t>c, </a:t>
            </a:r>
            <a:r>
              <a:rPr dirty="0" sz="1000" spc="15">
                <a:solidFill>
                  <a:srgbClr val="010202"/>
                </a:solidFill>
                <a:latin typeface="Times New Roman"/>
                <a:cs typeface="Times New Roman"/>
              </a:rPr>
              <a:t>and,  </a:t>
            </a:r>
            <a:r>
              <a:rPr dirty="0" sz="1000">
                <a:solidFill>
                  <a:srgbClr val="010202"/>
                </a:solidFill>
                <a:latin typeface="Times New Roman"/>
                <a:cs typeface="Times New Roman"/>
              </a:rPr>
              <a:t>consequently, the Gibbs free energy of mixing curve</a:t>
            </a:r>
            <a:r>
              <a:rPr dirty="0" sz="1000" spc="-15">
                <a:solidFill>
                  <a:srgbClr val="010202"/>
                </a:solidFill>
                <a:latin typeface="Times New Roman"/>
                <a:cs typeface="Times New Roman"/>
              </a:rPr>
              <a:t> </a:t>
            </a:r>
            <a:r>
              <a:rPr dirty="0" sz="1000">
                <a:solidFill>
                  <a:srgbClr val="010202"/>
                </a:solidFill>
                <a:latin typeface="Times New Roman"/>
                <a:cs typeface="Times New Roman"/>
              </a:rPr>
              <a:t>between</a:t>
            </a:r>
            <a:endParaRPr sz="1000">
              <a:latin typeface="Times New Roman"/>
              <a:cs typeface="Times New Roman"/>
            </a:endParaRPr>
          </a:p>
          <a:p>
            <a:pPr algn="just" marL="76200" marR="69850">
              <a:lnSpc>
                <a:spcPct val="100000"/>
              </a:lnSpc>
            </a:pPr>
            <a:r>
              <a:rPr dirty="0" sz="1000" spc="-15">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spinodal</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compositions,</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have</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no</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physical</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significance.</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horizontal</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line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drawn</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between</a:t>
            </a:r>
            <a:r>
              <a:rPr dirty="0" sz="1000" spc="-90">
                <a:solidFill>
                  <a:srgbClr val="010202"/>
                </a:solidFill>
                <a:latin typeface="Times New Roman"/>
                <a:cs typeface="Times New Roman"/>
              </a:rPr>
              <a:t> </a:t>
            </a:r>
            <a:r>
              <a:rPr dirty="0" sz="1000" i="1">
                <a:solidFill>
                  <a:srgbClr val="010202"/>
                </a:solidFill>
                <a:latin typeface="Times New Roman"/>
                <a:cs typeface="Times New Roman"/>
              </a:rPr>
              <a:t>a  </a:t>
            </a:r>
            <a:r>
              <a:rPr dirty="0" sz="1000" spc="-10">
                <a:solidFill>
                  <a:srgbClr val="010202"/>
                </a:solidFill>
                <a:latin typeface="Times New Roman"/>
                <a:cs typeface="Times New Roman"/>
              </a:rPr>
              <a:t>and</a:t>
            </a:r>
            <a:r>
              <a:rPr dirty="0" sz="1000" spc="-45">
                <a:solidFill>
                  <a:srgbClr val="010202"/>
                </a:solidFill>
                <a:latin typeface="Times New Roman"/>
                <a:cs typeface="Times New Roman"/>
              </a:rPr>
              <a:t> </a:t>
            </a:r>
            <a:r>
              <a:rPr dirty="0" sz="1000" i="1">
                <a:solidFill>
                  <a:srgbClr val="010202"/>
                </a:solidFill>
                <a:latin typeface="Times New Roman"/>
                <a:cs typeface="Times New Roman"/>
              </a:rPr>
              <a:t>d</a:t>
            </a:r>
            <a:r>
              <a:rPr dirty="0" sz="1000" spc="-45" i="1">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Fig.</a:t>
            </a:r>
            <a:r>
              <a:rPr dirty="0" sz="1000" spc="-40">
                <a:solidFill>
                  <a:srgbClr val="010202"/>
                </a:solidFill>
                <a:latin typeface="Times New Roman"/>
                <a:cs typeface="Times New Roman"/>
              </a:rPr>
              <a:t> </a:t>
            </a:r>
            <a:r>
              <a:rPr dirty="0" sz="1000" spc="-10">
                <a:solidFill>
                  <a:srgbClr val="010202"/>
                </a:solidFill>
                <a:latin typeface="Times New Roman"/>
                <a:cs typeface="Times New Roman"/>
              </a:rPr>
              <a:t>10.7</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represents</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actual</a:t>
            </a:r>
            <a:r>
              <a:rPr dirty="0" sz="1000" spc="-40">
                <a:solidFill>
                  <a:srgbClr val="010202"/>
                </a:solidFill>
                <a:latin typeface="Times New Roman"/>
                <a:cs typeface="Times New Roman"/>
              </a:rPr>
              <a:t> </a:t>
            </a:r>
            <a:r>
              <a:rPr dirty="0" sz="1000" spc="-10">
                <a:solidFill>
                  <a:srgbClr val="010202"/>
                </a:solidFill>
                <a:latin typeface="Times New Roman"/>
                <a:cs typeface="Times New Roman"/>
              </a:rPr>
              <a:t>constant</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activity</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40">
                <a:solidFill>
                  <a:srgbClr val="010202"/>
                </a:solidFill>
                <a:latin typeface="Times New Roman"/>
                <a:cs typeface="Times New Roman"/>
              </a:rPr>
              <a:t> </a:t>
            </a:r>
            <a:r>
              <a:rPr dirty="0" sz="1000" i="1">
                <a:solidFill>
                  <a:srgbClr val="010202"/>
                </a:solidFill>
                <a:latin typeface="Times New Roman"/>
                <a:cs typeface="Times New Roman"/>
              </a:rPr>
              <a:t>B</a:t>
            </a:r>
            <a:r>
              <a:rPr dirty="0" sz="1000" spc="-45" i="1">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two-phase</a:t>
            </a:r>
            <a:r>
              <a:rPr dirty="0" sz="1000" spc="-40">
                <a:solidFill>
                  <a:srgbClr val="010202"/>
                </a:solidFill>
                <a:latin typeface="Times New Roman"/>
                <a:cs typeface="Times New Roman"/>
              </a:rPr>
              <a:t> </a:t>
            </a:r>
            <a:r>
              <a:rPr dirty="0" sz="1000" spc="-10">
                <a:solidFill>
                  <a:srgbClr val="010202"/>
                </a:solidFill>
                <a:latin typeface="Times New Roman"/>
                <a:cs typeface="Times New Roman"/>
              </a:rPr>
              <a:t>region,</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and</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the  </a:t>
            </a:r>
            <a:r>
              <a:rPr dirty="0" sz="1000" spc="-25">
                <a:solidFill>
                  <a:srgbClr val="010202"/>
                </a:solidFill>
                <a:latin typeface="Times New Roman"/>
                <a:cs typeface="Times New Roman"/>
              </a:rPr>
              <a:t>compositions</a:t>
            </a:r>
            <a:r>
              <a:rPr dirty="0" sz="1000" spc="-60">
                <a:solidFill>
                  <a:srgbClr val="010202"/>
                </a:solidFill>
                <a:latin typeface="Times New Roman"/>
                <a:cs typeface="Times New Roman"/>
              </a:rPr>
              <a:t> </a:t>
            </a:r>
            <a:r>
              <a:rPr dirty="0" sz="1000" i="1">
                <a:solidFill>
                  <a:srgbClr val="010202"/>
                </a:solidFill>
                <a:latin typeface="Times New Roman"/>
                <a:cs typeface="Times New Roman"/>
              </a:rPr>
              <a:t>a</a:t>
            </a:r>
            <a:r>
              <a:rPr dirty="0" sz="1000" spc="-50" i="1">
                <a:solidFill>
                  <a:srgbClr val="010202"/>
                </a:solidFill>
                <a:latin typeface="Times New Roman"/>
                <a:cs typeface="Times New Roman"/>
              </a:rPr>
              <a:t> </a:t>
            </a:r>
            <a:r>
              <a:rPr dirty="0" sz="1000" spc="-20">
                <a:solidFill>
                  <a:srgbClr val="010202"/>
                </a:solidFill>
                <a:latin typeface="Times New Roman"/>
                <a:cs typeface="Times New Roman"/>
              </a:rPr>
              <a:t>and</a:t>
            </a:r>
            <a:r>
              <a:rPr dirty="0" sz="1000" spc="-55">
                <a:solidFill>
                  <a:srgbClr val="010202"/>
                </a:solidFill>
                <a:latin typeface="Times New Roman"/>
                <a:cs typeface="Times New Roman"/>
              </a:rPr>
              <a:t> </a:t>
            </a:r>
            <a:r>
              <a:rPr dirty="0" sz="1000" i="1">
                <a:solidFill>
                  <a:srgbClr val="010202"/>
                </a:solidFill>
                <a:latin typeface="Times New Roman"/>
                <a:cs typeface="Times New Roman"/>
              </a:rPr>
              <a:t>d</a:t>
            </a:r>
            <a:r>
              <a:rPr dirty="0" sz="1000" spc="-50" i="1">
                <a:solidFill>
                  <a:srgbClr val="010202"/>
                </a:solidFill>
                <a:latin typeface="Times New Roman"/>
                <a:cs typeface="Times New Roman"/>
              </a:rPr>
              <a:t> </a:t>
            </a:r>
            <a:r>
              <a:rPr dirty="0" sz="1000" spc="-20">
                <a:solidFill>
                  <a:srgbClr val="010202"/>
                </a:solidFill>
                <a:latin typeface="Times New Roman"/>
                <a:cs typeface="Times New Roman"/>
              </a:rPr>
              <a:t>are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those</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double</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tangents</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to</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Gibbs</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free</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energy</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mixing</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curve.</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1021080">
              <a:lnSpc>
                <a:spcPct val="100000"/>
              </a:lnSpc>
              <a:spcBef>
                <a:spcPts val="5"/>
              </a:spcBef>
            </a:pPr>
            <a:r>
              <a:rPr dirty="0" sz="1000" b="1">
                <a:solidFill>
                  <a:srgbClr val="010202"/>
                </a:solidFill>
                <a:latin typeface="Times New Roman"/>
                <a:cs typeface="Times New Roman"/>
              </a:rPr>
              <a:t>10.5 </a:t>
            </a:r>
            <a:r>
              <a:rPr dirty="0" sz="1000" spc="-5" b="1">
                <a:solidFill>
                  <a:srgbClr val="010202"/>
                </a:solidFill>
                <a:latin typeface="Times New Roman"/>
                <a:cs typeface="Times New Roman"/>
              </a:rPr>
              <a:t>LIQUID AND </a:t>
            </a:r>
            <a:r>
              <a:rPr dirty="0" sz="1000" b="1">
                <a:solidFill>
                  <a:srgbClr val="010202"/>
                </a:solidFill>
                <a:latin typeface="Times New Roman"/>
                <a:cs typeface="Times New Roman"/>
              </a:rPr>
              <a:t>SOLID </a:t>
            </a:r>
            <a:r>
              <a:rPr dirty="0" sz="1000" spc="-10" b="1">
                <a:solidFill>
                  <a:srgbClr val="010202"/>
                </a:solidFill>
                <a:latin typeface="Times New Roman"/>
                <a:cs typeface="Times New Roman"/>
              </a:rPr>
              <a:t>STANDARD</a:t>
            </a:r>
            <a:r>
              <a:rPr dirty="0" sz="1000" spc="5" b="1">
                <a:solidFill>
                  <a:srgbClr val="010202"/>
                </a:solidFill>
                <a:latin typeface="Times New Roman"/>
                <a:cs typeface="Times New Roman"/>
              </a:rPr>
              <a:t> </a:t>
            </a:r>
            <a:r>
              <a:rPr dirty="0" sz="1000" spc="-30" b="1">
                <a:solidFill>
                  <a:srgbClr val="010202"/>
                </a:solidFill>
                <a:latin typeface="Times New Roman"/>
                <a:cs typeface="Times New Roman"/>
              </a:rPr>
              <a:t>STATES</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76200" marR="68580">
              <a:lnSpc>
                <a:spcPct val="100000"/>
              </a:lnSpc>
            </a:pPr>
            <a:r>
              <a:rPr dirty="0" sz="1000">
                <a:solidFill>
                  <a:srgbClr val="010202"/>
                </a:solidFill>
                <a:latin typeface="Times New Roman"/>
                <a:cs typeface="Times New Roman"/>
              </a:rPr>
              <a:t>Thus far the standard state of a component of a condensed system has been chosen as  being the pure component in its stable state at the particular temperature and pressure </a:t>
            </a:r>
            <a:r>
              <a:rPr dirty="0" sz="1000" spc="-5">
                <a:solidFill>
                  <a:srgbClr val="010202"/>
                </a:solidFill>
                <a:latin typeface="Times New Roman"/>
                <a:cs typeface="Times New Roman"/>
              </a:rPr>
              <a:t>of  </a:t>
            </a:r>
            <a:r>
              <a:rPr dirty="0" sz="1000">
                <a:solidFill>
                  <a:srgbClr val="010202"/>
                </a:solidFill>
                <a:latin typeface="Times New Roman"/>
                <a:cs typeface="Times New Roman"/>
              </a:rPr>
              <a:t>interest. At 1 atm pressure (the pressure normally considered), the stable state is  determined by whether or not the temperature of interest is above or below the normal  melting temperature of the component. In the discussion of condensed binary solutions, </a:t>
            </a:r>
            <a:r>
              <a:rPr dirty="0" sz="1000" spc="-5">
                <a:solidFill>
                  <a:srgbClr val="010202"/>
                </a:solidFill>
                <a:latin typeface="Times New Roman"/>
                <a:cs typeface="Times New Roman"/>
              </a:rPr>
              <a:t>it  </a:t>
            </a:r>
            <a:r>
              <a:rPr dirty="0" sz="1000">
                <a:solidFill>
                  <a:srgbClr val="010202"/>
                </a:solidFill>
                <a:latin typeface="Times New Roman"/>
                <a:cs typeface="Times New Roman"/>
              </a:rPr>
              <a:t>has been tacitly assumed that the temperature of interest is above or below the melting  temperatures of both components, i.e., Fig. 10.7 could be drawn for liquid immiscibility,  in which case the standard states are the two pure liquids, or it could be drawn for </a:t>
            </a:r>
            <a:r>
              <a:rPr dirty="0" sz="1000" spc="-5">
                <a:solidFill>
                  <a:srgbClr val="010202"/>
                </a:solidFill>
                <a:latin typeface="Times New Roman"/>
                <a:cs typeface="Times New Roman"/>
              </a:rPr>
              <a:t>solid  </a:t>
            </a:r>
            <a:r>
              <a:rPr dirty="0" sz="1000">
                <a:solidFill>
                  <a:srgbClr val="010202"/>
                </a:solidFill>
                <a:latin typeface="Times New Roman"/>
                <a:cs typeface="Times New Roman"/>
              </a:rPr>
              <a:t>immiscibility, in which case the standard states are the two pure solids. </a:t>
            </a:r>
            <a:r>
              <a:rPr dirty="0" sz="1000" spc="-5">
                <a:solidFill>
                  <a:srgbClr val="010202"/>
                </a:solidFill>
                <a:latin typeface="Times New Roman"/>
                <a:cs typeface="Times New Roman"/>
              </a:rPr>
              <a:t>As </a:t>
            </a:r>
            <a:r>
              <a:rPr dirty="0" sz="1000">
                <a:solidFill>
                  <a:srgbClr val="010202"/>
                </a:solidFill>
                <a:latin typeface="Times New Roman"/>
                <a:cs typeface="Times New Roman"/>
              </a:rPr>
              <a:t>the </a:t>
            </a:r>
            <a:r>
              <a:rPr dirty="0" sz="1000" spc="-5">
                <a:solidFill>
                  <a:srgbClr val="010202"/>
                </a:solidFill>
                <a:latin typeface="Times New Roman"/>
                <a:cs typeface="Times New Roman"/>
              </a:rPr>
              <a:t>standard  </a:t>
            </a:r>
            <a:r>
              <a:rPr dirty="0" sz="1000">
                <a:solidFill>
                  <a:srgbClr val="010202"/>
                </a:solidFill>
                <a:latin typeface="Times New Roman"/>
                <a:cs typeface="Times New Roman"/>
              </a:rPr>
              <a:t>state of a component is simply a reference state to which the component in any other</a:t>
            </a:r>
            <a:r>
              <a:rPr dirty="0" sz="1000" spc="-95">
                <a:solidFill>
                  <a:srgbClr val="010202"/>
                </a:solidFill>
                <a:latin typeface="Times New Roman"/>
                <a:cs typeface="Times New Roman"/>
              </a:rPr>
              <a:t> </a:t>
            </a:r>
            <a:r>
              <a:rPr dirty="0" sz="1000">
                <a:solidFill>
                  <a:srgbClr val="010202"/>
                </a:solidFill>
                <a:latin typeface="Times New Roman"/>
                <a:cs typeface="Times New Roman"/>
              </a:rPr>
              <a:t>state</a:t>
            </a:r>
            <a:endParaRPr sz="1000">
              <a:latin typeface="Times New Roman"/>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9457" y="2659697"/>
            <a:ext cx="704849" cy="142875"/>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80994" y="403225"/>
            <a:ext cx="4728845" cy="2599690"/>
          </a:xfrm>
          <a:prstGeom prst="rect">
            <a:avLst/>
          </a:prstGeom>
        </p:spPr>
        <p:txBody>
          <a:bodyPr wrap="square" lIns="0" tIns="12700" rIns="0" bIns="0" rtlCol="0" vert="horz">
            <a:spAutoFit/>
          </a:bodyPr>
          <a:lstStyle/>
          <a:p>
            <a:pPr marL="76200">
              <a:lnSpc>
                <a:spcPct val="100000"/>
              </a:lnSpc>
              <a:spcBef>
                <a:spcPts val="100"/>
              </a:spcBef>
            </a:pPr>
            <a:r>
              <a:rPr dirty="0" sz="1000">
                <a:solidFill>
                  <a:srgbClr val="231F20"/>
                </a:solidFill>
                <a:latin typeface="Times New Roman"/>
                <a:cs typeface="Times New Roman"/>
              </a:rPr>
              <a:t>322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77470" marR="69850" indent="-1270">
              <a:lnSpc>
                <a:spcPct val="100000"/>
              </a:lnSpc>
              <a:spcBef>
                <a:spcPts val="965"/>
              </a:spcBef>
            </a:pPr>
            <a:r>
              <a:rPr dirty="0" sz="1000">
                <a:solidFill>
                  <a:srgbClr val="010202"/>
                </a:solidFill>
                <a:latin typeface="Times New Roman"/>
                <a:cs typeface="Times New Roman"/>
              </a:rPr>
              <a:t>is compared, it follows that any state can be chosen as the standard state, and the choice  </a:t>
            </a:r>
            <a:r>
              <a:rPr dirty="0" sz="1000" spc="-5">
                <a:solidFill>
                  <a:srgbClr val="010202"/>
                </a:solidFill>
                <a:latin typeface="Times New Roman"/>
                <a:cs typeface="Times New Roman"/>
              </a:rPr>
              <a:t>is normally made purely on the basis of</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convenience.</a:t>
            </a:r>
            <a:endParaRPr sz="1000">
              <a:latin typeface="Times New Roman"/>
              <a:cs typeface="Times New Roman"/>
            </a:endParaRPr>
          </a:p>
          <a:p>
            <a:pPr algn="r" marR="71755">
              <a:lnSpc>
                <a:spcPct val="100000"/>
              </a:lnSpc>
            </a:pPr>
            <a:r>
              <a:rPr dirty="0" sz="1000">
                <a:solidFill>
                  <a:srgbClr val="010202"/>
                </a:solidFill>
                <a:latin typeface="Times New Roman"/>
                <a:cs typeface="Times New Roman"/>
              </a:rPr>
              <a:t>Consider</a:t>
            </a:r>
            <a:r>
              <a:rPr dirty="0" sz="1000" spc="55">
                <a:solidFill>
                  <a:srgbClr val="010202"/>
                </a:solidFill>
                <a:latin typeface="Times New Roman"/>
                <a:cs typeface="Times New Roman"/>
              </a:rPr>
              <a:t> </a:t>
            </a:r>
            <a:r>
              <a:rPr dirty="0" sz="1000">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a:solidFill>
                  <a:srgbClr val="010202"/>
                </a:solidFill>
                <a:latin typeface="Times New Roman"/>
                <a:cs typeface="Times New Roman"/>
              </a:rPr>
              <a:t>binary</a:t>
            </a:r>
            <a:r>
              <a:rPr dirty="0" sz="1000" spc="60">
                <a:solidFill>
                  <a:srgbClr val="010202"/>
                </a:solidFill>
                <a:latin typeface="Times New Roman"/>
                <a:cs typeface="Times New Roman"/>
              </a:rPr>
              <a:t> </a:t>
            </a:r>
            <a:r>
              <a:rPr dirty="0" sz="1000">
                <a:solidFill>
                  <a:srgbClr val="010202"/>
                </a:solidFill>
                <a:latin typeface="Times New Roman"/>
                <a:cs typeface="Times New Roman"/>
              </a:rPr>
              <a:t>system</a:t>
            </a:r>
            <a:r>
              <a:rPr dirty="0" sz="1000" spc="60">
                <a:solidFill>
                  <a:srgbClr val="010202"/>
                </a:solidFill>
                <a:latin typeface="Times New Roman"/>
                <a:cs typeface="Times New Roman"/>
              </a:rPr>
              <a:t> </a:t>
            </a:r>
            <a:r>
              <a:rPr dirty="0" sz="1000" i="1">
                <a:solidFill>
                  <a:srgbClr val="010202"/>
                </a:solidFill>
                <a:latin typeface="Times New Roman"/>
                <a:cs typeface="Times New Roman"/>
              </a:rPr>
              <a:t>A–B</a:t>
            </a:r>
            <a:r>
              <a:rPr dirty="0" sz="1000" spc="60" i="1">
                <a:solidFill>
                  <a:srgbClr val="010202"/>
                </a:solidFill>
                <a:latin typeface="Times New Roman"/>
                <a:cs typeface="Times New Roman"/>
              </a:rPr>
              <a:t> </a:t>
            </a:r>
            <a:r>
              <a:rPr dirty="0" sz="1000">
                <a:solidFill>
                  <a:srgbClr val="010202"/>
                </a:solidFill>
                <a:latin typeface="Times New Roman"/>
                <a:cs typeface="Times New Roman"/>
              </a:rPr>
              <a:t>at</a:t>
            </a:r>
            <a:r>
              <a:rPr dirty="0" sz="1000" spc="60">
                <a:solidFill>
                  <a:srgbClr val="010202"/>
                </a:solidFill>
                <a:latin typeface="Times New Roman"/>
                <a:cs typeface="Times New Roman"/>
              </a:rPr>
              <a:t> </a:t>
            </a:r>
            <a:r>
              <a:rPr dirty="0" sz="1000">
                <a:solidFill>
                  <a:srgbClr val="010202"/>
                </a:solidFill>
                <a:latin typeface="Times New Roman"/>
                <a:cs typeface="Times New Roman"/>
              </a:rPr>
              <a:t>a</a:t>
            </a:r>
            <a:r>
              <a:rPr dirty="0" sz="1000" spc="65">
                <a:solidFill>
                  <a:srgbClr val="010202"/>
                </a:solidFill>
                <a:latin typeface="Times New Roman"/>
                <a:cs typeface="Times New Roman"/>
              </a:rPr>
              <a:t> </a:t>
            </a:r>
            <a:r>
              <a:rPr dirty="0" sz="1000">
                <a:solidFill>
                  <a:srgbClr val="010202"/>
                </a:solidFill>
                <a:latin typeface="Times New Roman"/>
                <a:cs typeface="Times New Roman"/>
              </a:rPr>
              <a:t>temperature</a:t>
            </a:r>
            <a:r>
              <a:rPr dirty="0" sz="1000" spc="60">
                <a:solidFill>
                  <a:srgbClr val="010202"/>
                </a:solidFill>
                <a:latin typeface="Times New Roman"/>
                <a:cs typeface="Times New Roman"/>
              </a:rPr>
              <a:t> </a:t>
            </a:r>
            <a:r>
              <a:rPr dirty="0" sz="1000" spc="-5" i="1">
                <a:solidFill>
                  <a:srgbClr val="010202"/>
                </a:solidFill>
                <a:latin typeface="Times New Roman"/>
                <a:cs typeface="Times New Roman"/>
              </a:rPr>
              <a:t>T</a:t>
            </a:r>
            <a:r>
              <a:rPr dirty="0" sz="1000" spc="45" i="1">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65">
                <a:solidFill>
                  <a:srgbClr val="010202"/>
                </a:solidFill>
                <a:latin typeface="Times New Roman"/>
                <a:cs typeface="Times New Roman"/>
              </a:rPr>
              <a:t> </a:t>
            </a:r>
            <a:r>
              <a:rPr dirty="0" sz="1000">
                <a:solidFill>
                  <a:srgbClr val="010202"/>
                </a:solidFill>
                <a:latin typeface="Times New Roman"/>
                <a:cs typeface="Times New Roman"/>
              </a:rPr>
              <a:t>is</a:t>
            </a:r>
            <a:r>
              <a:rPr dirty="0" sz="1000" spc="60">
                <a:solidFill>
                  <a:srgbClr val="010202"/>
                </a:solidFill>
                <a:latin typeface="Times New Roman"/>
                <a:cs typeface="Times New Roman"/>
              </a:rPr>
              <a:t> </a:t>
            </a:r>
            <a:r>
              <a:rPr dirty="0" sz="1000">
                <a:solidFill>
                  <a:srgbClr val="010202"/>
                </a:solidFill>
                <a:latin typeface="Times New Roman"/>
                <a:cs typeface="Times New Roman"/>
              </a:rPr>
              <a:t>below</a:t>
            </a:r>
            <a:r>
              <a:rPr dirty="0" sz="1000" spc="60">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m(B)</a:t>
            </a:r>
            <a:r>
              <a:rPr dirty="0" sz="1000" i="1">
                <a:solidFill>
                  <a:srgbClr val="010202"/>
                </a:solidFill>
                <a:latin typeface="Times New Roman"/>
                <a:cs typeface="Times New Roman"/>
              </a:rPr>
              <a:t>,</a:t>
            </a:r>
            <a:r>
              <a:rPr dirty="0" sz="1000" spc="65" i="1">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melting</a:t>
            </a:r>
            <a:endParaRPr sz="1000">
              <a:latin typeface="Times New Roman"/>
              <a:cs typeface="Times New Roman"/>
            </a:endParaRPr>
          </a:p>
          <a:p>
            <a:pPr algn="r" marR="68580">
              <a:lnSpc>
                <a:spcPct val="100000"/>
              </a:lnSpc>
              <a:spcBef>
                <a:spcPts val="370"/>
              </a:spcBef>
            </a:pPr>
            <a:r>
              <a:rPr dirty="0" sz="1000" spc="-5">
                <a:solidFill>
                  <a:srgbClr val="010202"/>
                </a:solidFill>
                <a:latin typeface="Times New Roman"/>
                <a:cs typeface="Times New Roman"/>
              </a:rPr>
              <a:t>temperature</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85">
                <a:solidFill>
                  <a:srgbClr val="010202"/>
                </a:solidFill>
                <a:latin typeface="Times New Roman"/>
                <a:cs typeface="Times New Roman"/>
              </a:rPr>
              <a:t> </a:t>
            </a:r>
            <a:r>
              <a:rPr dirty="0" sz="1000" i="1">
                <a:solidFill>
                  <a:srgbClr val="010202"/>
                </a:solidFill>
                <a:latin typeface="Times New Roman"/>
                <a:cs typeface="Times New Roman"/>
              </a:rPr>
              <a:t>B,</a:t>
            </a:r>
            <a:r>
              <a:rPr dirty="0" sz="1000" spc="85"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85">
                <a:solidFill>
                  <a:srgbClr val="010202"/>
                </a:solidFill>
                <a:latin typeface="Times New Roman"/>
                <a:cs typeface="Times New Roman"/>
              </a:rPr>
              <a:t> </a:t>
            </a:r>
            <a:r>
              <a:rPr dirty="0" sz="1000">
                <a:solidFill>
                  <a:srgbClr val="010202"/>
                </a:solidFill>
                <a:latin typeface="Times New Roman"/>
                <a:cs typeface="Times New Roman"/>
              </a:rPr>
              <a:t>above</a:t>
            </a:r>
            <a:r>
              <a:rPr dirty="0" sz="1000" spc="85">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m(A)</a:t>
            </a:r>
            <a:r>
              <a:rPr dirty="0" sz="1000">
                <a:solidFill>
                  <a:srgbClr val="010202"/>
                </a:solidFill>
                <a:latin typeface="Times New Roman"/>
                <a:cs typeface="Times New Roman"/>
              </a:rPr>
              <a:t>,</a:t>
            </a:r>
            <a:r>
              <a:rPr dirty="0" sz="1000" spc="85">
                <a:solidFill>
                  <a:srgbClr val="010202"/>
                </a:solidFill>
                <a:latin typeface="Times New Roman"/>
                <a:cs typeface="Times New Roman"/>
              </a:rPr>
              <a:t> </a:t>
            </a:r>
            <a:r>
              <a:rPr dirty="0" sz="1000">
                <a:solidFill>
                  <a:srgbClr val="010202"/>
                </a:solidFill>
                <a:latin typeface="Times New Roman"/>
                <a:cs typeface="Times New Roman"/>
              </a:rPr>
              <a:t>the</a:t>
            </a:r>
            <a:r>
              <a:rPr dirty="0" sz="1000" spc="80">
                <a:solidFill>
                  <a:srgbClr val="010202"/>
                </a:solidFill>
                <a:latin typeface="Times New Roman"/>
                <a:cs typeface="Times New Roman"/>
              </a:rPr>
              <a:t> </a:t>
            </a:r>
            <a:r>
              <a:rPr dirty="0" sz="1000">
                <a:solidFill>
                  <a:srgbClr val="010202"/>
                </a:solidFill>
                <a:latin typeface="Times New Roman"/>
                <a:cs typeface="Times New Roman"/>
              </a:rPr>
              <a:t>melting</a:t>
            </a:r>
            <a:r>
              <a:rPr dirty="0" sz="1000" spc="85">
                <a:solidFill>
                  <a:srgbClr val="010202"/>
                </a:solidFill>
                <a:latin typeface="Times New Roman"/>
                <a:cs typeface="Times New Roman"/>
              </a:rPr>
              <a:t> </a:t>
            </a:r>
            <a:r>
              <a:rPr dirty="0" sz="1000">
                <a:solidFill>
                  <a:srgbClr val="010202"/>
                </a:solidFill>
                <a:latin typeface="Times New Roman"/>
                <a:cs typeface="Times New Roman"/>
              </a:rPr>
              <a:t>temperature</a:t>
            </a:r>
            <a:r>
              <a:rPr dirty="0" sz="1000" spc="85">
                <a:solidFill>
                  <a:srgbClr val="010202"/>
                </a:solidFill>
                <a:latin typeface="Times New Roman"/>
                <a:cs typeface="Times New Roman"/>
              </a:rPr>
              <a:t> </a:t>
            </a:r>
            <a:r>
              <a:rPr dirty="0" sz="1000">
                <a:solidFill>
                  <a:srgbClr val="010202"/>
                </a:solidFill>
                <a:latin typeface="Times New Roman"/>
                <a:cs typeface="Times New Roman"/>
              </a:rPr>
              <a:t>of</a:t>
            </a:r>
            <a:r>
              <a:rPr dirty="0" sz="1000" spc="85">
                <a:solidFill>
                  <a:srgbClr val="010202"/>
                </a:solidFill>
                <a:latin typeface="Times New Roman"/>
                <a:cs typeface="Times New Roman"/>
              </a:rPr>
              <a:t> </a:t>
            </a:r>
            <a:r>
              <a:rPr dirty="0" sz="1000" spc="-10" i="1">
                <a:solidFill>
                  <a:srgbClr val="010202"/>
                </a:solidFill>
                <a:latin typeface="Times New Roman"/>
                <a:cs typeface="Times New Roman"/>
              </a:rPr>
              <a:t>A</a:t>
            </a:r>
            <a:r>
              <a:rPr dirty="0" sz="1000" spc="-10">
                <a:solidFill>
                  <a:srgbClr val="010202"/>
                </a:solidFill>
                <a:latin typeface="Times New Roman"/>
                <a:cs typeface="Times New Roman"/>
              </a:rPr>
              <a:t>.</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Consider,</a:t>
            </a:r>
            <a:r>
              <a:rPr dirty="0" sz="1000" spc="85">
                <a:solidFill>
                  <a:srgbClr val="010202"/>
                </a:solidFill>
                <a:latin typeface="Times New Roman"/>
                <a:cs typeface="Times New Roman"/>
              </a:rPr>
              <a:t> </a:t>
            </a:r>
            <a:r>
              <a:rPr dirty="0" sz="1000" spc="-10">
                <a:solidFill>
                  <a:srgbClr val="010202"/>
                </a:solidFill>
                <a:latin typeface="Times New Roman"/>
                <a:cs typeface="Times New Roman"/>
              </a:rPr>
              <a:t>further,</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that</a:t>
            </a:r>
            <a:endParaRPr sz="1000">
              <a:latin typeface="Times New Roman"/>
              <a:cs typeface="Times New Roman"/>
            </a:endParaRPr>
          </a:p>
          <a:p>
            <a:pPr algn="just" marL="76835" marR="68580" indent="-1270">
              <a:lnSpc>
                <a:spcPct val="100000"/>
              </a:lnSpc>
              <a:spcBef>
                <a:spcPts val="370"/>
              </a:spcBef>
            </a:pPr>
            <a:r>
              <a:rPr dirty="0" sz="1000">
                <a:solidFill>
                  <a:srgbClr val="010202"/>
                </a:solidFill>
                <a:latin typeface="Times New Roman"/>
                <a:cs typeface="Times New Roman"/>
              </a:rPr>
              <a:t>this system forms Raoultian ideal liquid solutions and Raoultian ideal solid solutions.</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  </a:t>
            </a:r>
            <a:r>
              <a:rPr dirty="0" sz="1000" spc="-5">
                <a:solidFill>
                  <a:srgbClr val="010202"/>
                </a:solidFill>
                <a:latin typeface="Times New Roman"/>
                <a:cs typeface="Times New Roman"/>
              </a:rPr>
              <a:t>phase diagram for the system and the temperature of interest, </a:t>
            </a:r>
            <a:r>
              <a:rPr dirty="0" sz="1000" spc="-40" i="1">
                <a:solidFill>
                  <a:srgbClr val="010202"/>
                </a:solidFill>
                <a:latin typeface="Times New Roman"/>
                <a:cs typeface="Times New Roman"/>
              </a:rPr>
              <a:t>T, </a:t>
            </a:r>
            <a:r>
              <a:rPr dirty="0" sz="1000" spc="-5">
                <a:solidFill>
                  <a:srgbClr val="010202"/>
                </a:solidFill>
                <a:latin typeface="Times New Roman"/>
                <a:cs typeface="Times New Roman"/>
              </a:rPr>
              <a:t>are shown in Fig. 10.8</a:t>
            </a:r>
            <a:r>
              <a:rPr dirty="0" sz="1000" spc="-5" i="1">
                <a:solidFill>
                  <a:srgbClr val="010202"/>
                </a:solidFill>
                <a:latin typeface="Times New Roman"/>
                <a:cs typeface="Times New Roman"/>
              </a:rPr>
              <a:t>a</a:t>
            </a:r>
            <a:r>
              <a:rPr dirty="0" sz="1000" spc="-5">
                <a:solidFill>
                  <a:srgbClr val="010202"/>
                </a:solidFill>
                <a:latin typeface="Times New Roman"/>
                <a:cs typeface="Times New Roman"/>
              </a:rPr>
              <a:t>.  </a:t>
            </a:r>
            <a:r>
              <a:rPr dirty="0" sz="1000">
                <a:solidFill>
                  <a:srgbClr val="010202"/>
                </a:solidFill>
                <a:latin typeface="Times New Roman"/>
                <a:cs typeface="Times New Roman"/>
              </a:rPr>
              <a:t>Fig. 10.8</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the two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curves of interest, curve I </a:t>
            </a:r>
            <a:r>
              <a:rPr dirty="0" sz="1000" spc="-5">
                <a:solidFill>
                  <a:srgbClr val="010202"/>
                </a:solidFill>
                <a:latin typeface="Times New Roman"/>
                <a:cs typeface="Times New Roman"/>
              </a:rPr>
              <a:t>drawn  </a:t>
            </a:r>
            <a:r>
              <a:rPr dirty="0" sz="1000">
                <a:solidFill>
                  <a:srgbClr val="010202"/>
                </a:solidFill>
                <a:latin typeface="Times New Roman"/>
                <a:cs typeface="Times New Roman"/>
              </a:rPr>
              <a:t>for liquid solutions and curve II drawn for solid solutions. At the temperature </a:t>
            </a:r>
            <a:r>
              <a:rPr dirty="0" sz="1000" spc="-40" i="1">
                <a:solidFill>
                  <a:srgbClr val="010202"/>
                </a:solidFill>
                <a:latin typeface="Times New Roman"/>
                <a:cs typeface="Times New Roman"/>
              </a:rPr>
              <a:t>T, </a:t>
            </a:r>
            <a:r>
              <a:rPr dirty="0" sz="1000">
                <a:solidFill>
                  <a:srgbClr val="010202"/>
                </a:solidFill>
                <a:latin typeface="Times New Roman"/>
                <a:cs typeface="Times New Roman"/>
              </a:rPr>
              <a:t>the</a:t>
            </a:r>
            <a:r>
              <a:rPr dirty="0" sz="1000" spc="-70">
                <a:solidFill>
                  <a:srgbClr val="010202"/>
                </a:solidFill>
                <a:latin typeface="Times New Roman"/>
                <a:cs typeface="Times New Roman"/>
              </a:rPr>
              <a:t> </a:t>
            </a:r>
            <a:r>
              <a:rPr dirty="0" sz="1000">
                <a:solidFill>
                  <a:srgbClr val="010202"/>
                </a:solidFill>
                <a:latin typeface="Times New Roman"/>
                <a:cs typeface="Times New Roman"/>
              </a:rPr>
              <a:t>stable</a:t>
            </a:r>
            <a:endParaRPr sz="1000">
              <a:latin typeface="Times New Roman"/>
              <a:cs typeface="Times New Roman"/>
            </a:endParaRPr>
          </a:p>
          <a:p>
            <a:pPr marL="78105">
              <a:lnSpc>
                <a:spcPts val="955"/>
              </a:lnSpc>
              <a:spcBef>
                <a:spcPts val="270"/>
              </a:spcBef>
            </a:pPr>
            <a:r>
              <a:rPr dirty="0" sz="1000">
                <a:solidFill>
                  <a:srgbClr val="010202"/>
                </a:solidFill>
                <a:latin typeface="Times New Roman"/>
                <a:cs typeface="Times New Roman"/>
              </a:rPr>
              <a:t>states</a:t>
            </a:r>
            <a:r>
              <a:rPr dirty="0" sz="1000" spc="120">
                <a:solidFill>
                  <a:srgbClr val="010202"/>
                </a:solidFill>
                <a:latin typeface="Times New Roman"/>
                <a:cs typeface="Times New Roman"/>
              </a:rPr>
              <a:t> </a:t>
            </a:r>
            <a:r>
              <a:rPr dirty="0" sz="1000">
                <a:solidFill>
                  <a:srgbClr val="010202"/>
                </a:solidFill>
                <a:latin typeface="Times New Roman"/>
                <a:cs typeface="Times New Roman"/>
              </a:rPr>
              <a:t>of</a:t>
            </a:r>
            <a:r>
              <a:rPr dirty="0" sz="1000" spc="125">
                <a:solidFill>
                  <a:srgbClr val="010202"/>
                </a:solidFill>
                <a:latin typeface="Times New Roman"/>
                <a:cs typeface="Times New Roman"/>
              </a:rPr>
              <a:t> </a:t>
            </a:r>
            <a:r>
              <a:rPr dirty="0" sz="1000">
                <a:solidFill>
                  <a:srgbClr val="010202"/>
                </a:solidFill>
                <a:latin typeface="Times New Roman"/>
                <a:cs typeface="Times New Roman"/>
              </a:rPr>
              <a:t>pure</a:t>
            </a:r>
            <a:r>
              <a:rPr dirty="0" sz="1000" spc="120">
                <a:solidFill>
                  <a:srgbClr val="010202"/>
                </a:solidFill>
                <a:latin typeface="Times New Roman"/>
                <a:cs typeface="Times New Roman"/>
              </a:rPr>
              <a:t> </a:t>
            </a:r>
            <a:r>
              <a:rPr dirty="0" sz="1000" i="1">
                <a:solidFill>
                  <a:srgbClr val="010202"/>
                </a:solidFill>
                <a:latin typeface="Times New Roman"/>
                <a:cs typeface="Times New Roman"/>
              </a:rPr>
              <a:t>A</a:t>
            </a:r>
            <a:r>
              <a:rPr dirty="0" sz="1000" spc="110"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125">
                <a:solidFill>
                  <a:srgbClr val="010202"/>
                </a:solidFill>
                <a:latin typeface="Times New Roman"/>
                <a:cs typeface="Times New Roman"/>
              </a:rPr>
              <a:t> </a:t>
            </a:r>
            <a:r>
              <a:rPr dirty="0" sz="1000" i="1">
                <a:solidFill>
                  <a:srgbClr val="010202"/>
                </a:solidFill>
                <a:latin typeface="Times New Roman"/>
                <a:cs typeface="Times New Roman"/>
              </a:rPr>
              <a:t>B</a:t>
            </a:r>
            <a:r>
              <a:rPr dirty="0" sz="1000" spc="125" i="1">
                <a:solidFill>
                  <a:srgbClr val="010202"/>
                </a:solidFill>
                <a:latin typeface="Times New Roman"/>
                <a:cs typeface="Times New Roman"/>
              </a:rPr>
              <a:t> </a:t>
            </a:r>
            <a:r>
              <a:rPr dirty="0" sz="1000">
                <a:solidFill>
                  <a:srgbClr val="010202"/>
                </a:solidFill>
                <a:latin typeface="Times New Roman"/>
                <a:cs typeface="Times New Roman"/>
              </a:rPr>
              <a:t>are</a:t>
            </a:r>
            <a:r>
              <a:rPr dirty="0" sz="1000" spc="130">
                <a:solidFill>
                  <a:srgbClr val="010202"/>
                </a:solidFill>
                <a:latin typeface="Times New Roman"/>
                <a:cs typeface="Times New Roman"/>
              </a:rPr>
              <a:t> </a:t>
            </a:r>
            <a:r>
              <a:rPr dirty="0" sz="1000">
                <a:solidFill>
                  <a:srgbClr val="010202"/>
                </a:solidFill>
                <a:latin typeface="Times New Roman"/>
                <a:cs typeface="Times New Roman"/>
              </a:rPr>
              <a:t>located</a:t>
            </a:r>
            <a:r>
              <a:rPr dirty="0" sz="1000" spc="120">
                <a:solidFill>
                  <a:srgbClr val="010202"/>
                </a:solidFill>
                <a:latin typeface="Times New Roman"/>
                <a:cs typeface="Times New Roman"/>
              </a:rPr>
              <a:t> </a:t>
            </a:r>
            <a:r>
              <a:rPr dirty="0" sz="1000">
                <a:solidFill>
                  <a:srgbClr val="010202"/>
                </a:solidFill>
                <a:latin typeface="Times New Roman"/>
                <a:cs typeface="Times New Roman"/>
              </a:rPr>
              <a:t>at</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a:solidFill>
                  <a:srgbClr val="010202"/>
                </a:solidFill>
                <a:latin typeface="Times New Roman"/>
                <a:cs typeface="Times New Roman"/>
              </a:rPr>
              <a:t>M</a:t>
            </a:r>
            <a:r>
              <a:rPr dirty="0" sz="1000" spc="-5">
                <a:solidFill>
                  <a:srgbClr val="010202"/>
                </a:solidFill>
                <a:latin typeface="Times New Roman"/>
                <a:cs typeface="Times New Roman"/>
              </a:rPr>
              <a:t>=0,</a:t>
            </a:r>
            <a:r>
              <a:rPr dirty="0" sz="1000" spc="125">
                <a:solidFill>
                  <a:srgbClr val="010202"/>
                </a:solidFill>
                <a:latin typeface="Times New Roman"/>
                <a:cs typeface="Times New Roman"/>
              </a:rPr>
              <a:t> </a:t>
            </a:r>
            <a:r>
              <a:rPr dirty="0" sz="1000">
                <a:solidFill>
                  <a:srgbClr val="010202"/>
                </a:solidFill>
                <a:latin typeface="Times New Roman"/>
                <a:cs typeface="Times New Roman"/>
              </a:rPr>
              <a:t>with</a:t>
            </a:r>
            <a:r>
              <a:rPr dirty="0" sz="1000" spc="120">
                <a:solidFill>
                  <a:srgbClr val="010202"/>
                </a:solidFill>
                <a:latin typeface="Times New Roman"/>
                <a:cs typeface="Times New Roman"/>
              </a:rPr>
              <a:t> </a:t>
            </a:r>
            <a:r>
              <a:rPr dirty="0" sz="1000">
                <a:solidFill>
                  <a:srgbClr val="010202"/>
                </a:solidFill>
                <a:latin typeface="Times New Roman"/>
                <a:cs typeface="Times New Roman"/>
              </a:rPr>
              <a:t>pure</a:t>
            </a:r>
            <a:r>
              <a:rPr dirty="0" sz="1000" spc="120">
                <a:solidFill>
                  <a:srgbClr val="010202"/>
                </a:solidFill>
                <a:latin typeface="Times New Roman"/>
                <a:cs typeface="Times New Roman"/>
              </a:rPr>
              <a:t> </a:t>
            </a:r>
            <a:r>
              <a:rPr dirty="0" sz="1000">
                <a:solidFill>
                  <a:srgbClr val="010202"/>
                </a:solidFill>
                <a:latin typeface="Times New Roman"/>
                <a:cs typeface="Times New Roman"/>
              </a:rPr>
              <a:t>liquid</a:t>
            </a:r>
            <a:r>
              <a:rPr dirty="0" sz="1000" spc="120">
                <a:solidFill>
                  <a:srgbClr val="010202"/>
                </a:solidFill>
                <a:latin typeface="Times New Roman"/>
                <a:cs typeface="Times New Roman"/>
              </a:rPr>
              <a:t> </a:t>
            </a:r>
            <a:r>
              <a:rPr dirty="0" sz="1000" i="1">
                <a:solidFill>
                  <a:srgbClr val="010202"/>
                </a:solidFill>
                <a:latin typeface="Times New Roman"/>
                <a:cs typeface="Times New Roman"/>
              </a:rPr>
              <a:t>A</a:t>
            </a:r>
            <a:r>
              <a:rPr dirty="0" sz="1000" spc="110" i="1">
                <a:solidFill>
                  <a:srgbClr val="010202"/>
                </a:solidFill>
                <a:latin typeface="Times New Roman"/>
                <a:cs typeface="Times New Roman"/>
              </a:rPr>
              <a:t> </a:t>
            </a:r>
            <a:r>
              <a:rPr dirty="0" sz="1000">
                <a:solidFill>
                  <a:srgbClr val="010202"/>
                </a:solidFill>
                <a:latin typeface="Times New Roman"/>
                <a:cs typeface="Times New Roman"/>
              </a:rPr>
              <a:t>located</a:t>
            </a:r>
            <a:r>
              <a:rPr dirty="0" sz="1000" spc="125">
                <a:solidFill>
                  <a:srgbClr val="010202"/>
                </a:solidFill>
                <a:latin typeface="Times New Roman"/>
                <a:cs typeface="Times New Roman"/>
              </a:rPr>
              <a:t> </a:t>
            </a:r>
            <a:r>
              <a:rPr dirty="0" sz="1000">
                <a:solidFill>
                  <a:srgbClr val="010202"/>
                </a:solidFill>
                <a:latin typeface="Times New Roman"/>
                <a:cs typeface="Times New Roman"/>
              </a:rPr>
              <a:t>at</a:t>
            </a:r>
            <a:r>
              <a:rPr dirty="0" sz="1000" spc="120">
                <a:solidFill>
                  <a:srgbClr val="010202"/>
                </a:solidFill>
                <a:latin typeface="Times New Roman"/>
                <a:cs typeface="Times New Roman"/>
              </a:rPr>
              <a:t> </a:t>
            </a:r>
            <a:r>
              <a:rPr dirty="0" sz="1000" i="1">
                <a:solidFill>
                  <a:srgbClr val="010202"/>
                </a:solidFill>
                <a:latin typeface="Times New Roman"/>
                <a:cs typeface="Times New Roman"/>
              </a:rPr>
              <a:t>X</a:t>
            </a:r>
            <a:r>
              <a:rPr dirty="0" sz="1000" spc="210" i="1">
                <a:solidFill>
                  <a:srgbClr val="010202"/>
                </a:solidFill>
                <a:latin typeface="Times New Roman"/>
                <a:cs typeface="Times New Roman"/>
              </a:rPr>
              <a:t> </a:t>
            </a:r>
            <a:r>
              <a:rPr dirty="0" sz="1000" spc="-5">
                <a:solidFill>
                  <a:srgbClr val="010202"/>
                </a:solidFill>
                <a:latin typeface="Times New Roman"/>
                <a:cs typeface="Times New Roman"/>
              </a:rPr>
              <a:t>=1</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algn="r" marR="451484">
              <a:lnSpc>
                <a:spcPts val="635"/>
              </a:lnSpc>
            </a:pPr>
            <a:r>
              <a:rPr dirty="0" sz="750" spc="15" i="1">
                <a:solidFill>
                  <a:srgbClr val="010202"/>
                </a:solidFill>
                <a:latin typeface="Times New Roman"/>
                <a:cs typeface="Times New Roman"/>
              </a:rPr>
              <a:t>A</a:t>
            </a:r>
            <a:endParaRPr sz="750">
              <a:latin typeface="Times New Roman"/>
              <a:cs typeface="Times New Roman"/>
            </a:endParaRPr>
          </a:p>
          <a:p>
            <a:pPr marL="76200">
              <a:lnSpc>
                <a:spcPts val="1185"/>
              </a:lnSpc>
            </a:pPr>
            <a:r>
              <a:rPr dirty="0" sz="1000">
                <a:solidFill>
                  <a:srgbClr val="010202"/>
                </a:solidFill>
                <a:latin typeface="Times New Roman"/>
                <a:cs typeface="Times New Roman"/>
              </a:rPr>
              <a:t>point</a:t>
            </a:r>
            <a:r>
              <a:rPr dirty="0" sz="1000" spc="50">
                <a:solidFill>
                  <a:srgbClr val="010202"/>
                </a:solidFill>
                <a:latin typeface="Times New Roman"/>
                <a:cs typeface="Times New Roman"/>
              </a:rPr>
              <a:t> </a:t>
            </a:r>
            <a:r>
              <a:rPr dirty="0" sz="1000" i="1">
                <a:solidFill>
                  <a:srgbClr val="010202"/>
                </a:solidFill>
                <a:latin typeface="Times New Roman"/>
                <a:cs typeface="Times New Roman"/>
              </a:rPr>
              <a:t>a</a:t>
            </a:r>
            <a:r>
              <a:rPr dirty="0" sz="1000">
                <a:solidFill>
                  <a:srgbClr val="010202"/>
                </a:solidFill>
                <a:latin typeface="Times New Roman"/>
                <a:cs typeface="Times New Roman"/>
              </a:rPr>
              <a:t>)</a:t>
            </a:r>
            <a:r>
              <a:rPr dirty="0" sz="1000" spc="50">
                <a:solidFill>
                  <a:srgbClr val="010202"/>
                </a:solidFill>
                <a:latin typeface="Times New Roman"/>
                <a:cs typeface="Times New Roman"/>
              </a:rPr>
              <a:t> </a:t>
            </a:r>
            <a:r>
              <a:rPr dirty="0" sz="1000">
                <a:solidFill>
                  <a:srgbClr val="010202"/>
                </a:solidFill>
                <a:latin typeface="Times New Roman"/>
                <a:cs typeface="Times New Roman"/>
              </a:rPr>
              <a:t>and</a:t>
            </a:r>
            <a:r>
              <a:rPr dirty="0" sz="1000" spc="50">
                <a:solidFill>
                  <a:srgbClr val="010202"/>
                </a:solidFill>
                <a:latin typeface="Times New Roman"/>
                <a:cs typeface="Times New Roman"/>
              </a:rPr>
              <a:t> </a:t>
            </a:r>
            <a:r>
              <a:rPr dirty="0" sz="1000">
                <a:solidFill>
                  <a:srgbClr val="010202"/>
                </a:solidFill>
                <a:latin typeface="Times New Roman"/>
                <a:cs typeface="Times New Roman"/>
              </a:rPr>
              <a:t>pure</a:t>
            </a:r>
            <a:r>
              <a:rPr dirty="0" sz="1000" spc="50">
                <a:solidFill>
                  <a:srgbClr val="010202"/>
                </a:solidFill>
                <a:latin typeface="Times New Roman"/>
                <a:cs typeface="Times New Roman"/>
              </a:rPr>
              <a:t> </a:t>
            </a:r>
            <a:r>
              <a:rPr dirty="0" sz="1000">
                <a:solidFill>
                  <a:srgbClr val="010202"/>
                </a:solidFill>
                <a:latin typeface="Times New Roman"/>
                <a:cs typeface="Times New Roman"/>
              </a:rPr>
              <a:t>solid</a:t>
            </a:r>
            <a:r>
              <a:rPr dirty="0" sz="1000" spc="50">
                <a:solidFill>
                  <a:srgbClr val="010202"/>
                </a:solidFill>
                <a:latin typeface="Times New Roman"/>
                <a:cs typeface="Times New Roman"/>
              </a:rPr>
              <a:t> </a:t>
            </a:r>
            <a:r>
              <a:rPr dirty="0" sz="1000" i="1">
                <a:solidFill>
                  <a:srgbClr val="010202"/>
                </a:solidFill>
                <a:latin typeface="Times New Roman"/>
                <a:cs typeface="Times New Roman"/>
              </a:rPr>
              <a:t>B</a:t>
            </a:r>
            <a:r>
              <a:rPr dirty="0" sz="1000" spc="55" i="1">
                <a:solidFill>
                  <a:srgbClr val="010202"/>
                </a:solidFill>
                <a:latin typeface="Times New Roman"/>
                <a:cs typeface="Times New Roman"/>
              </a:rPr>
              <a:t> </a:t>
            </a:r>
            <a:r>
              <a:rPr dirty="0" sz="1000">
                <a:solidFill>
                  <a:srgbClr val="010202"/>
                </a:solidFill>
                <a:latin typeface="Times New Roman"/>
                <a:cs typeface="Times New Roman"/>
              </a:rPr>
              <a:t>located</a:t>
            </a:r>
            <a:r>
              <a:rPr dirty="0" sz="1000" spc="50">
                <a:solidFill>
                  <a:srgbClr val="010202"/>
                </a:solidFill>
                <a:latin typeface="Times New Roman"/>
                <a:cs typeface="Times New Roman"/>
              </a:rPr>
              <a:t> </a:t>
            </a:r>
            <a:r>
              <a:rPr dirty="0" sz="1000">
                <a:solidFill>
                  <a:srgbClr val="010202"/>
                </a:solidFill>
                <a:latin typeface="Times New Roman"/>
                <a:cs typeface="Times New Roman"/>
              </a:rPr>
              <a:t>at</a:t>
            </a:r>
            <a:r>
              <a:rPr dirty="0" sz="1000" spc="50">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=1</a:t>
            </a:r>
            <a:r>
              <a:rPr dirty="0" sz="1000" spc="50">
                <a:solidFill>
                  <a:srgbClr val="010202"/>
                </a:solidFill>
                <a:latin typeface="Times New Roman"/>
                <a:cs typeface="Times New Roman"/>
              </a:rPr>
              <a:t> </a:t>
            </a:r>
            <a:r>
              <a:rPr dirty="0" sz="100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a:solidFill>
                  <a:srgbClr val="010202"/>
                </a:solidFill>
                <a:latin typeface="Times New Roman"/>
                <a:cs typeface="Times New Roman"/>
              </a:rPr>
              <a:t>point</a:t>
            </a:r>
            <a:r>
              <a:rPr dirty="0" sz="1000" spc="50">
                <a:solidFill>
                  <a:srgbClr val="010202"/>
                </a:solidFill>
                <a:latin typeface="Times New Roman"/>
                <a:cs typeface="Times New Roman"/>
              </a:rPr>
              <a:t> </a:t>
            </a:r>
            <a:r>
              <a:rPr dirty="0" sz="1000" i="1">
                <a:solidFill>
                  <a:srgbClr val="010202"/>
                </a:solidFill>
                <a:latin typeface="Times New Roman"/>
                <a:cs typeface="Times New Roman"/>
              </a:rPr>
              <a:t>b</a:t>
            </a:r>
            <a:r>
              <a:rPr dirty="0" sz="1000">
                <a:solidFill>
                  <a:srgbClr val="010202"/>
                </a:solidFill>
                <a:latin typeface="Times New Roman"/>
                <a:cs typeface="Times New Roman"/>
              </a:rPr>
              <a:t>).</a:t>
            </a:r>
            <a:r>
              <a:rPr dirty="0" sz="1000" spc="55">
                <a:solidFill>
                  <a:srgbClr val="010202"/>
                </a:solidFill>
                <a:latin typeface="Times New Roman"/>
                <a:cs typeface="Times New Roman"/>
              </a:rPr>
              <a:t> </a:t>
            </a:r>
            <a:r>
              <a:rPr dirty="0" sz="100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a:solidFill>
                  <a:srgbClr val="010202"/>
                </a:solidFill>
                <a:latin typeface="Times New Roman"/>
                <a:cs typeface="Times New Roman"/>
              </a:rPr>
              <a:t>point</a:t>
            </a:r>
            <a:r>
              <a:rPr dirty="0" sz="1000" spc="50">
                <a:solidFill>
                  <a:srgbClr val="010202"/>
                </a:solidFill>
                <a:latin typeface="Times New Roman"/>
                <a:cs typeface="Times New Roman"/>
              </a:rPr>
              <a:t> </a:t>
            </a:r>
            <a:r>
              <a:rPr dirty="0" sz="1000" i="1">
                <a:solidFill>
                  <a:srgbClr val="010202"/>
                </a:solidFill>
                <a:latin typeface="Times New Roman"/>
                <a:cs typeface="Times New Roman"/>
              </a:rPr>
              <a:t>c</a:t>
            </a:r>
            <a:r>
              <a:rPr dirty="0" sz="1000" spc="50" i="1">
                <a:solidFill>
                  <a:srgbClr val="010202"/>
                </a:solidFill>
                <a:latin typeface="Times New Roman"/>
                <a:cs typeface="Times New Roman"/>
              </a:rPr>
              <a:t> </a:t>
            </a:r>
            <a:r>
              <a:rPr dirty="0" sz="1000" spc="-5">
                <a:solidFill>
                  <a:srgbClr val="010202"/>
                </a:solidFill>
                <a:latin typeface="Times New Roman"/>
                <a:cs typeface="Times New Roman"/>
              </a:rPr>
              <a:t>represents</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molar</a:t>
            </a:r>
            <a:endParaRPr sz="1000">
              <a:latin typeface="Times New Roman"/>
              <a:cs typeface="Times New Roman"/>
            </a:endParaRPr>
          </a:p>
          <a:p>
            <a:pPr marL="76200">
              <a:lnSpc>
                <a:spcPct val="100000"/>
              </a:lnSpc>
              <a:spcBef>
                <a:spcPts val="375"/>
              </a:spcBef>
            </a:pPr>
            <a:r>
              <a:rPr dirty="0" sz="1000">
                <a:solidFill>
                  <a:srgbClr val="010202"/>
                </a:solidFill>
                <a:latin typeface="Times New Roman"/>
                <a:cs typeface="Times New Roman"/>
              </a:rPr>
              <a:t>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solid </a:t>
            </a:r>
            <a:r>
              <a:rPr dirty="0" sz="1000" i="1">
                <a:solidFill>
                  <a:srgbClr val="010202"/>
                </a:solidFill>
                <a:latin typeface="Times New Roman"/>
                <a:cs typeface="Times New Roman"/>
              </a:rPr>
              <a:t>A </a:t>
            </a:r>
            <a:r>
              <a:rPr dirty="0" sz="1000">
                <a:solidFill>
                  <a:srgbClr val="010202"/>
                </a:solidFill>
                <a:latin typeface="Times New Roman"/>
                <a:cs typeface="Times New Roman"/>
              </a:rPr>
              <a:t>relative to that of liquid </a:t>
            </a:r>
            <a:r>
              <a:rPr dirty="0" sz="1000" i="1">
                <a:solidFill>
                  <a:srgbClr val="010202"/>
                </a:solidFill>
                <a:latin typeface="Times New Roman"/>
                <a:cs typeface="Times New Roman"/>
              </a:rPr>
              <a:t>A </a:t>
            </a:r>
            <a:r>
              <a:rPr dirty="0" sz="1000">
                <a:solidFill>
                  <a:srgbClr val="010202"/>
                </a:solidFill>
                <a:latin typeface="Times New Roman"/>
                <a:cs typeface="Times New Roman"/>
              </a:rPr>
              <a:t>at the temperature </a:t>
            </a:r>
            <a:r>
              <a:rPr dirty="0" sz="1000" spc="-40" i="1">
                <a:solidFill>
                  <a:srgbClr val="010202"/>
                </a:solidFill>
                <a:latin typeface="Times New Roman"/>
                <a:cs typeface="Times New Roman"/>
              </a:rPr>
              <a:t>T, </a:t>
            </a:r>
            <a:r>
              <a:rPr dirty="0" sz="1000">
                <a:solidFill>
                  <a:srgbClr val="010202"/>
                </a:solidFill>
                <a:latin typeface="Times New Roman"/>
                <a:cs typeface="Times New Roman"/>
              </a:rPr>
              <a:t>and</a:t>
            </a:r>
            <a:r>
              <a:rPr dirty="0" sz="1000" spc="135">
                <a:solidFill>
                  <a:srgbClr val="010202"/>
                </a:solidFill>
                <a:latin typeface="Times New Roman"/>
                <a:cs typeface="Times New Roman"/>
              </a:rPr>
              <a:t> </a:t>
            </a:r>
            <a:r>
              <a:rPr dirty="0" sz="1000" i="1">
                <a:solidFill>
                  <a:srgbClr val="010202"/>
                </a:solidFill>
                <a:latin typeface="Times New Roman"/>
                <a:cs typeface="Times New Roman"/>
              </a:rPr>
              <a:t>T&gt;T</a:t>
            </a:r>
            <a:r>
              <a:rPr dirty="0" baseline="-33333" sz="1125" i="1">
                <a:solidFill>
                  <a:srgbClr val="010202"/>
                </a:solidFill>
                <a:latin typeface="Times New Roman"/>
                <a:cs typeface="Times New Roman"/>
              </a:rPr>
              <a:t>m(A)</a:t>
            </a:r>
            <a:r>
              <a:rPr dirty="0" sz="1000" i="1">
                <a:solidFill>
                  <a:srgbClr val="010202"/>
                </a:solidFill>
                <a:latin typeface="Times New Roman"/>
                <a:cs typeface="Times New Roman"/>
              </a:rPr>
              <a:t>,</a:t>
            </a:r>
            <a:endParaRPr sz="1000">
              <a:latin typeface="Times New Roman"/>
              <a:cs typeface="Times New Roman"/>
            </a:endParaRPr>
          </a:p>
          <a:p>
            <a:pPr algn="just" marL="76200" marR="71755" indent="-635">
              <a:lnSpc>
                <a:spcPct val="100000"/>
              </a:lnSpc>
              <a:spcBef>
                <a:spcPts val="745"/>
              </a:spcBef>
              <a:tabLst>
                <a:tab pos="1126490" algn="l"/>
              </a:tabLst>
            </a:pPr>
            <a:r>
              <a:rPr dirty="0" sz="1000">
                <a:solidFill>
                  <a:srgbClr val="010202"/>
                </a:solidFill>
                <a:latin typeface="Times New Roman"/>
                <a:cs typeface="Times New Roman"/>
              </a:rPr>
              <a:t>then	is a positive quantity which is equal to the negative of the </a:t>
            </a:r>
            <a:r>
              <a:rPr dirty="0" sz="1000" spc="-5">
                <a:solidFill>
                  <a:srgbClr val="010202"/>
                </a:solidFill>
                <a:latin typeface="Times New Roman"/>
                <a:cs typeface="Times New Roman"/>
              </a:rPr>
              <a:t>molar  </a:t>
            </a:r>
            <a:r>
              <a:rPr dirty="0" sz="1000">
                <a:solidFill>
                  <a:srgbClr val="010202"/>
                </a:solidFill>
                <a:latin typeface="Times New Roman"/>
                <a:cs typeface="Times New Roman"/>
              </a:rPr>
              <a:t>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melting of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at the temperature </a:t>
            </a:r>
            <a:r>
              <a:rPr dirty="0" sz="1000" spc="-15" i="1">
                <a:solidFill>
                  <a:srgbClr val="010202"/>
                </a:solidFill>
                <a:latin typeface="Times New Roman"/>
                <a:cs typeface="Times New Roman"/>
              </a:rPr>
              <a:t>T</a:t>
            </a:r>
            <a:r>
              <a:rPr dirty="0" sz="1000" spc="-15">
                <a:solidFill>
                  <a:srgbClr val="010202"/>
                </a:solidFill>
                <a:latin typeface="Times New Roman"/>
                <a:cs typeface="Times New Roman"/>
              </a:rPr>
              <a:t>. </a:t>
            </a:r>
            <a:r>
              <a:rPr dirty="0" sz="1000">
                <a:solidFill>
                  <a:srgbClr val="010202"/>
                </a:solidFill>
                <a:latin typeface="Times New Roman"/>
                <a:cs typeface="Times New Roman"/>
              </a:rPr>
              <a:t>That</a:t>
            </a:r>
            <a:r>
              <a:rPr dirty="0" sz="1000" spc="-20">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p:txBody>
      </p:sp>
      <p:sp>
        <p:nvSpPr>
          <p:cNvPr id="4" name="object 4"/>
          <p:cNvSpPr/>
          <p:nvPr/>
        </p:nvSpPr>
        <p:spPr>
          <a:xfrm>
            <a:off x="1155700" y="3177222"/>
            <a:ext cx="2743200" cy="142875"/>
          </a:xfrm>
          <a:prstGeom prst="rect">
            <a:avLst/>
          </a:prstGeom>
          <a:blipFill>
            <a:blip r:embed="rId3" cstate="print"/>
            <a:stretch>
              <a:fillRect/>
            </a:stretch>
          </a:blipFill>
        </p:spPr>
        <p:txBody>
          <a:bodyPr wrap="square" lIns="0" tIns="0" rIns="0" bIns="0" rtlCol="0"/>
          <a:lstStyle/>
          <a:p/>
        </p:txBody>
      </p:sp>
      <p:sp>
        <p:nvSpPr>
          <p:cNvPr id="5" name="object 5"/>
          <p:cNvSpPr/>
          <p:nvPr/>
        </p:nvSpPr>
        <p:spPr>
          <a:xfrm>
            <a:off x="828357" y="3586162"/>
            <a:ext cx="828675" cy="114300"/>
          </a:xfrm>
          <a:prstGeom prst="rect">
            <a:avLst/>
          </a:prstGeom>
          <a:blipFill>
            <a:blip r:embed="rId4" cstate="print"/>
            <a:stretch>
              <a:fillRect/>
            </a:stretch>
          </a:blipFill>
        </p:spPr>
        <p:txBody>
          <a:bodyPr wrap="square" lIns="0" tIns="0" rIns="0" bIns="0" rtlCol="0"/>
          <a:lstStyle/>
          <a:p/>
        </p:txBody>
      </p:sp>
      <p:sp>
        <p:nvSpPr>
          <p:cNvPr id="6" name="object 6"/>
          <p:cNvSpPr txBox="1"/>
          <p:nvPr/>
        </p:nvSpPr>
        <p:spPr>
          <a:xfrm>
            <a:off x="1704352" y="3570287"/>
            <a:ext cx="51117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that is,</a:t>
            </a:r>
            <a:r>
              <a:rPr dirty="0" sz="1000" spc="-50">
                <a:solidFill>
                  <a:srgbClr val="010202"/>
                </a:solidFill>
                <a:latin typeface="Times New Roman"/>
                <a:cs typeface="Times New Roman"/>
              </a:rPr>
              <a:t> </a:t>
            </a:r>
            <a:r>
              <a:rPr dirty="0" sz="1000">
                <a:solidFill>
                  <a:srgbClr val="010202"/>
                </a:solidFill>
                <a:latin typeface="Times New Roman"/>
                <a:cs typeface="Times New Roman"/>
              </a:rPr>
              <a:t>if</a:t>
            </a:r>
            <a:endParaRPr sz="1000">
              <a:latin typeface="Times New Roman"/>
              <a:cs typeface="Times New Roman"/>
            </a:endParaRPr>
          </a:p>
        </p:txBody>
      </p:sp>
      <p:sp>
        <p:nvSpPr>
          <p:cNvPr id="7" name="object 7"/>
          <p:cNvSpPr/>
          <p:nvPr/>
        </p:nvSpPr>
        <p:spPr>
          <a:xfrm>
            <a:off x="2262035" y="3557587"/>
            <a:ext cx="381000" cy="142875"/>
          </a:xfrm>
          <a:prstGeom prst="rect">
            <a:avLst/>
          </a:prstGeom>
          <a:blipFill>
            <a:blip r:embed="rId5" cstate="print"/>
            <a:stretch>
              <a:fillRect/>
            </a:stretch>
          </a:blipFill>
        </p:spPr>
        <p:txBody>
          <a:bodyPr wrap="square" lIns="0" tIns="0" rIns="0" bIns="0" rtlCol="0"/>
          <a:lstStyle/>
          <a:p/>
        </p:txBody>
      </p:sp>
      <p:sp>
        <p:nvSpPr>
          <p:cNvPr id="8" name="object 8"/>
          <p:cNvSpPr txBox="1"/>
          <p:nvPr/>
        </p:nvSpPr>
        <p:spPr>
          <a:xfrm>
            <a:off x="2690367" y="3570287"/>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9" name="object 9"/>
          <p:cNvSpPr/>
          <p:nvPr/>
        </p:nvSpPr>
        <p:spPr>
          <a:xfrm>
            <a:off x="2946400" y="3557587"/>
            <a:ext cx="352425" cy="142875"/>
          </a:xfrm>
          <a:prstGeom prst="rect">
            <a:avLst/>
          </a:prstGeom>
          <a:blipFill>
            <a:blip r:embed="rId6" cstate="print"/>
            <a:stretch>
              <a:fillRect/>
            </a:stretch>
          </a:blipFill>
        </p:spPr>
        <p:txBody>
          <a:bodyPr wrap="square" lIns="0" tIns="0" rIns="0" bIns="0" rtlCol="0"/>
          <a:lstStyle/>
          <a:p/>
        </p:txBody>
      </p:sp>
      <p:sp>
        <p:nvSpPr>
          <p:cNvPr id="10" name="object 10"/>
          <p:cNvSpPr txBox="1"/>
          <p:nvPr/>
        </p:nvSpPr>
        <p:spPr>
          <a:xfrm>
            <a:off x="3346145" y="3570287"/>
            <a:ext cx="169672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are independent of</a:t>
            </a:r>
            <a:r>
              <a:rPr dirty="0" sz="1000" spc="95">
                <a:solidFill>
                  <a:srgbClr val="010202"/>
                </a:solidFill>
                <a:latin typeface="Times New Roman"/>
                <a:cs typeface="Times New Roman"/>
              </a:rPr>
              <a:t> </a:t>
            </a:r>
            <a:r>
              <a:rPr dirty="0" sz="1000">
                <a:solidFill>
                  <a:srgbClr val="010202"/>
                </a:solidFill>
                <a:latin typeface="Times New Roman"/>
                <a:cs typeface="Times New Roman"/>
              </a:rPr>
              <a:t>temperature,</a:t>
            </a:r>
            <a:endParaRPr sz="1000">
              <a:latin typeface="Times New Roman"/>
              <a:cs typeface="Times New Roman"/>
            </a:endParaRPr>
          </a:p>
        </p:txBody>
      </p:sp>
      <p:sp>
        <p:nvSpPr>
          <p:cNvPr id="11" name="object 11"/>
          <p:cNvSpPr txBox="1"/>
          <p:nvPr/>
        </p:nvSpPr>
        <p:spPr>
          <a:xfrm>
            <a:off x="444500" y="3570287"/>
            <a:ext cx="337185" cy="330200"/>
          </a:xfrm>
          <a:prstGeom prst="rect">
            <a:avLst/>
          </a:prstGeom>
        </p:spPr>
        <p:txBody>
          <a:bodyPr wrap="square" lIns="0" tIns="12700" rIns="0" bIns="0" rtlCol="0" vert="horz">
            <a:spAutoFit/>
          </a:bodyPr>
          <a:lstStyle/>
          <a:p>
            <a:pPr marL="12700" marR="5080" indent="-635">
              <a:lnSpc>
                <a:spcPct val="100000"/>
              </a:lnSpc>
              <a:spcBef>
                <a:spcPts val="100"/>
              </a:spcBef>
            </a:pPr>
            <a:r>
              <a:rPr dirty="0" sz="1000">
                <a:solidFill>
                  <a:srgbClr val="010202"/>
                </a:solidFill>
                <a:latin typeface="Times New Roman"/>
                <a:cs typeface="Times New Roman"/>
              </a:rPr>
              <a:t>and if  then</a:t>
            </a:r>
            <a:endParaRPr sz="1000">
              <a:latin typeface="Times New Roman"/>
              <a:cs typeface="Times New Roman"/>
            </a:endParaRPr>
          </a:p>
        </p:txBody>
      </p:sp>
      <p:sp>
        <p:nvSpPr>
          <p:cNvPr id="12" name="object 12"/>
          <p:cNvSpPr/>
          <p:nvPr/>
        </p:nvSpPr>
        <p:spPr>
          <a:xfrm>
            <a:off x="1660525" y="4075112"/>
            <a:ext cx="1733550" cy="361950"/>
          </a:xfrm>
          <a:prstGeom prst="rect">
            <a:avLst/>
          </a:prstGeom>
          <a:blipFill>
            <a:blip r:embed="rId7" cstate="print"/>
            <a:stretch>
              <a:fillRect/>
            </a:stretch>
          </a:blipFill>
        </p:spPr>
        <p:txBody>
          <a:bodyPr wrap="square" lIns="0" tIns="0" rIns="0" bIns="0" rtlCol="0"/>
          <a:lstStyle/>
          <a:p/>
        </p:txBody>
      </p:sp>
      <p:sp>
        <p:nvSpPr>
          <p:cNvPr id="13" name="object 13"/>
          <p:cNvSpPr/>
          <p:nvPr/>
        </p:nvSpPr>
        <p:spPr>
          <a:xfrm>
            <a:off x="3037522" y="4849812"/>
            <a:ext cx="704850" cy="142875"/>
          </a:xfrm>
          <a:prstGeom prst="rect">
            <a:avLst/>
          </a:prstGeom>
          <a:blipFill>
            <a:blip r:embed="rId8" cstate="print"/>
            <a:stretch>
              <a:fillRect/>
            </a:stretch>
          </a:blipFill>
        </p:spPr>
        <p:txBody>
          <a:bodyPr wrap="square" lIns="0" tIns="0" rIns="0" bIns="0" rtlCol="0"/>
          <a:lstStyle/>
          <a:p/>
        </p:txBody>
      </p:sp>
      <p:sp>
        <p:nvSpPr>
          <p:cNvPr id="14" name="object 14"/>
          <p:cNvSpPr txBox="1"/>
          <p:nvPr/>
        </p:nvSpPr>
        <p:spPr>
          <a:xfrm>
            <a:off x="381508" y="4192587"/>
            <a:ext cx="4699000" cy="847725"/>
          </a:xfrm>
          <a:prstGeom prst="rect">
            <a:avLst/>
          </a:prstGeom>
        </p:spPr>
        <p:txBody>
          <a:bodyPr wrap="square" lIns="0" tIns="12700" rIns="0" bIns="0" rtlCol="0" vert="horz">
            <a:spAutoFit/>
          </a:bodyPr>
          <a:lstStyle/>
          <a:p>
            <a:pPr algn="r" marR="31115">
              <a:lnSpc>
                <a:spcPct val="100000"/>
              </a:lnSpc>
              <a:spcBef>
                <a:spcPts val="100"/>
              </a:spcBef>
            </a:pPr>
            <a:r>
              <a:rPr dirty="0" sz="1000">
                <a:solidFill>
                  <a:srgbClr val="010202"/>
                </a:solidFill>
                <a:latin typeface="Times New Roman"/>
                <a:cs typeface="Times New Roman"/>
              </a:rPr>
              <a:t>(10.4)</a:t>
            </a:r>
            <a:endParaRPr sz="1000">
              <a:latin typeface="Times New Roman"/>
              <a:cs typeface="Times New Roman"/>
            </a:endParaRPr>
          </a:p>
          <a:p>
            <a:pPr>
              <a:lnSpc>
                <a:spcPct val="100000"/>
              </a:lnSpc>
            </a:pPr>
            <a:endParaRPr sz="1100">
              <a:latin typeface="Times New Roman"/>
              <a:cs typeface="Times New Roman"/>
            </a:endParaRPr>
          </a:p>
          <a:p>
            <a:pPr marL="76200" marR="43180" indent="-635">
              <a:lnSpc>
                <a:spcPct val="131300"/>
              </a:lnSpc>
              <a:spcBef>
                <a:spcPts val="860"/>
              </a:spcBef>
              <a:tabLst>
                <a:tab pos="3401695" algn="l"/>
              </a:tabLst>
            </a:pPr>
            <a:r>
              <a:rPr dirty="0" sz="1000" spc="-15">
                <a:solidFill>
                  <a:srgbClr val="010202"/>
                </a:solidFill>
                <a:latin typeface="Times New Roman"/>
                <a:cs typeface="Times New Roman"/>
              </a:rPr>
              <a:t>Similarly, </a:t>
            </a:r>
            <a:r>
              <a:rPr dirty="0" sz="1000" spc="-5">
                <a:solidFill>
                  <a:srgbClr val="010202"/>
                </a:solidFill>
                <a:latin typeface="Times New Roman"/>
                <a:cs typeface="Times New Roman"/>
              </a:rPr>
              <a:t>the point </a:t>
            </a:r>
            <a:r>
              <a:rPr dirty="0" sz="1000" i="1">
                <a:solidFill>
                  <a:srgbClr val="010202"/>
                </a:solidFill>
                <a:latin typeface="Times New Roman"/>
                <a:cs typeface="Times New Roman"/>
              </a:rPr>
              <a:t>d </a:t>
            </a:r>
            <a:r>
              <a:rPr dirty="0" sz="1000">
                <a:solidFill>
                  <a:srgbClr val="010202"/>
                </a:solidFill>
                <a:latin typeface="Times New Roman"/>
                <a:cs typeface="Times New Roman"/>
              </a:rPr>
              <a:t>represents the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liquid </a:t>
            </a:r>
            <a:r>
              <a:rPr dirty="0" sz="1000" i="1">
                <a:solidFill>
                  <a:srgbClr val="010202"/>
                </a:solidFill>
                <a:latin typeface="Times New Roman"/>
                <a:cs typeface="Times New Roman"/>
              </a:rPr>
              <a:t>B </a:t>
            </a:r>
            <a:r>
              <a:rPr dirty="0" sz="1000">
                <a:solidFill>
                  <a:srgbClr val="010202"/>
                </a:solidFill>
                <a:latin typeface="Times New Roman"/>
                <a:cs typeface="Times New Roman"/>
              </a:rPr>
              <a:t>relative to that </a:t>
            </a:r>
            <a:r>
              <a:rPr dirty="0" sz="1000" spc="-5">
                <a:solidFill>
                  <a:srgbClr val="010202"/>
                </a:solidFill>
                <a:latin typeface="Times New Roman"/>
                <a:cs typeface="Times New Roman"/>
              </a:rPr>
              <a:t>of  solid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at the temperature </a:t>
            </a:r>
            <a:r>
              <a:rPr dirty="0" sz="1000" spc="-15" i="1">
                <a:solidFill>
                  <a:srgbClr val="010202"/>
                </a:solidFill>
                <a:latin typeface="Times New Roman"/>
                <a:cs typeface="Times New Roman"/>
              </a:rPr>
              <a:t>T</a:t>
            </a:r>
            <a:r>
              <a:rPr dirty="0" sz="1000" spc="-15">
                <a:solidFill>
                  <a:srgbClr val="010202"/>
                </a:solidFill>
                <a:latin typeface="Times New Roman"/>
                <a:cs typeface="Times New Roman"/>
              </a:rPr>
              <a:t>, </a:t>
            </a:r>
            <a:r>
              <a:rPr dirty="0" sz="1000">
                <a:solidFill>
                  <a:srgbClr val="010202"/>
                </a:solidFill>
                <a:latin typeface="Times New Roman"/>
                <a:cs typeface="Times New Roman"/>
              </a:rPr>
              <a:t>and, as</a:t>
            </a:r>
            <a:r>
              <a:rPr dirty="0" sz="1000" spc="30">
                <a:solidFill>
                  <a:srgbClr val="010202"/>
                </a:solidFill>
                <a:latin typeface="Times New Roman"/>
                <a:cs typeface="Times New Roman"/>
              </a:rPr>
              <a:t> </a:t>
            </a:r>
            <a:r>
              <a:rPr dirty="0" sz="1000" i="1">
                <a:solidFill>
                  <a:srgbClr val="010202"/>
                </a:solidFill>
                <a:latin typeface="Times New Roman"/>
                <a:cs typeface="Times New Roman"/>
              </a:rPr>
              <a:t>T</a:t>
            </a:r>
            <a:r>
              <a:rPr dirty="0" sz="1000">
                <a:solidFill>
                  <a:srgbClr val="010202"/>
                </a:solidFill>
                <a:latin typeface="Times New Roman"/>
                <a:cs typeface="Times New Roman"/>
              </a:rPr>
              <a:t>&lt;</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m(B)</a:t>
            </a:r>
            <a:r>
              <a:rPr dirty="0" sz="1000">
                <a:solidFill>
                  <a:srgbClr val="010202"/>
                </a:solidFill>
                <a:latin typeface="Times New Roman"/>
                <a:cs typeface="Times New Roman"/>
              </a:rPr>
              <a:t>, then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positive</a:t>
            </a:r>
            <a:endParaRPr sz="1000">
              <a:latin typeface="Times New Roman"/>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19210" y="403223"/>
            <a:ext cx="402272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323</a:t>
            </a:r>
            <a:endParaRPr sz="1000">
              <a:latin typeface="Times New Roman"/>
              <a:cs typeface="Times New Roman"/>
            </a:endParaRPr>
          </a:p>
        </p:txBody>
      </p:sp>
      <p:sp>
        <p:nvSpPr>
          <p:cNvPr id="3" name="object 3"/>
          <p:cNvSpPr/>
          <p:nvPr/>
        </p:nvSpPr>
        <p:spPr>
          <a:xfrm>
            <a:off x="1373947" y="713547"/>
            <a:ext cx="2417994" cy="6592954"/>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95300" y="7327900"/>
            <a:ext cx="4547235" cy="635000"/>
          </a:xfrm>
          <a:prstGeom prst="rect">
            <a:avLst/>
          </a:prstGeom>
        </p:spPr>
        <p:txBody>
          <a:bodyPr wrap="square" lIns="0" tIns="12700" rIns="0" bIns="0" rtlCol="0" vert="horz">
            <a:spAutoFit/>
          </a:bodyPr>
          <a:lstStyle/>
          <a:p>
            <a:pPr algn="just" marL="12700" marR="5080">
              <a:lnSpc>
                <a:spcPct val="100000"/>
              </a:lnSpc>
              <a:spcBef>
                <a:spcPts val="100"/>
              </a:spcBef>
            </a:pPr>
            <a:r>
              <a:rPr dirty="0" sz="1000" b="1">
                <a:solidFill>
                  <a:srgbClr val="010202"/>
                </a:solidFill>
                <a:latin typeface="Times New Roman"/>
                <a:cs typeface="Times New Roman"/>
              </a:rPr>
              <a:t>Figure 10.8 </a:t>
            </a:r>
            <a:r>
              <a:rPr dirty="0" sz="1000" i="1">
                <a:solidFill>
                  <a:srgbClr val="010202"/>
                </a:solidFill>
                <a:latin typeface="Times New Roman"/>
                <a:cs typeface="Times New Roman"/>
              </a:rPr>
              <a:t>(a) </a:t>
            </a:r>
            <a:r>
              <a:rPr dirty="0" sz="1000">
                <a:solidFill>
                  <a:srgbClr val="010202"/>
                </a:solidFill>
                <a:latin typeface="Times New Roman"/>
                <a:cs typeface="Times New Roman"/>
              </a:rPr>
              <a:t>The phase diagram for the system </a:t>
            </a:r>
            <a:r>
              <a:rPr dirty="0" sz="1000" i="1">
                <a:solidFill>
                  <a:srgbClr val="010202"/>
                </a:solidFill>
                <a:latin typeface="Times New Roman"/>
                <a:cs typeface="Times New Roman"/>
              </a:rPr>
              <a:t>A–B</a:t>
            </a:r>
            <a:r>
              <a:rPr dirty="0" sz="1000">
                <a:solidFill>
                  <a:srgbClr val="010202"/>
                </a:solidFill>
                <a:latin typeface="Times New Roman"/>
                <a:cs typeface="Times New Roman"/>
              </a:rPr>
              <a:t>. </a:t>
            </a:r>
            <a:r>
              <a:rPr dirty="0" sz="1000" i="1">
                <a:solidFill>
                  <a:srgbClr val="010202"/>
                </a:solidFill>
                <a:latin typeface="Times New Roman"/>
                <a:cs typeface="Times New Roman"/>
              </a:rPr>
              <a:t>(b) </a:t>
            </a:r>
            <a:r>
              <a:rPr dirty="0" sz="1000">
                <a:solidFill>
                  <a:srgbClr val="010202"/>
                </a:solidFill>
                <a:latin typeface="Times New Roman"/>
                <a:cs typeface="Times New Roman"/>
              </a:rPr>
              <a:t>The Gibbs free energies of  mixing in the system </a:t>
            </a:r>
            <a:r>
              <a:rPr dirty="0" sz="1000" i="1">
                <a:solidFill>
                  <a:srgbClr val="010202"/>
                </a:solidFill>
                <a:latin typeface="Times New Roman"/>
                <a:cs typeface="Times New Roman"/>
              </a:rPr>
              <a:t>A–B </a:t>
            </a:r>
            <a:r>
              <a:rPr dirty="0" sz="1000">
                <a:solidFill>
                  <a:srgbClr val="010202"/>
                </a:solidFill>
                <a:latin typeface="Times New Roman"/>
                <a:cs typeface="Times New Roman"/>
              </a:rPr>
              <a:t>at the temperature </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 </a:t>
            </a:r>
            <a:r>
              <a:rPr dirty="0" sz="1000" i="1">
                <a:solidFill>
                  <a:srgbClr val="010202"/>
                </a:solidFill>
                <a:latin typeface="Times New Roman"/>
                <a:cs typeface="Times New Roman"/>
              </a:rPr>
              <a:t>(c) </a:t>
            </a:r>
            <a:r>
              <a:rPr dirty="0" sz="1000">
                <a:solidFill>
                  <a:srgbClr val="010202"/>
                </a:solidFill>
                <a:latin typeface="Times New Roman"/>
                <a:cs typeface="Times New Roman"/>
              </a:rPr>
              <a:t>The activities of </a:t>
            </a:r>
            <a:r>
              <a:rPr dirty="0" sz="1000" i="1">
                <a:solidFill>
                  <a:srgbClr val="010202"/>
                </a:solidFill>
                <a:latin typeface="Times New Roman"/>
                <a:cs typeface="Times New Roman"/>
              </a:rPr>
              <a:t>B </a:t>
            </a:r>
            <a:r>
              <a:rPr dirty="0" sz="1000">
                <a:solidFill>
                  <a:srgbClr val="010202"/>
                </a:solidFill>
                <a:latin typeface="Times New Roman"/>
                <a:cs typeface="Times New Roman"/>
              </a:rPr>
              <a:t>at the temperature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and comparison of the solid and liquid standard states, </a:t>
            </a:r>
            <a:r>
              <a:rPr dirty="0" sz="1000" i="1">
                <a:solidFill>
                  <a:srgbClr val="010202"/>
                </a:solidFill>
                <a:latin typeface="Times New Roman"/>
                <a:cs typeface="Times New Roman"/>
              </a:rPr>
              <a:t>(d) </a:t>
            </a:r>
            <a:r>
              <a:rPr dirty="0" sz="1000">
                <a:solidFill>
                  <a:srgbClr val="010202"/>
                </a:solidFill>
                <a:latin typeface="Times New Roman"/>
                <a:cs typeface="Times New Roman"/>
              </a:rPr>
              <a:t>The activities of </a:t>
            </a:r>
            <a:r>
              <a:rPr dirty="0" sz="1000" i="1">
                <a:solidFill>
                  <a:srgbClr val="010202"/>
                </a:solidFill>
                <a:latin typeface="Times New Roman"/>
                <a:cs typeface="Times New Roman"/>
              </a:rPr>
              <a:t>A </a:t>
            </a:r>
            <a:r>
              <a:rPr dirty="0" sz="1000">
                <a:solidFill>
                  <a:srgbClr val="010202"/>
                </a:solidFill>
                <a:latin typeface="Times New Roman"/>
                <a:cs typeface="Times New Roman"/>
              </a:rPr>
              <a:t>at the  temperature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and comparison of the solid and liquid standard</a:t>
            </a:r>
            <a:r>
              <a:rPr dirty="0" sz="1000" spc="-30">
                <a:solidFill>
                  <a:srgbClr val="010202"/>
                </a:solidFill>
                <a:latin typeface="Times New Roman"/>
                <a:cs typeface="Times New Roman"/>
              </a:rPr>
              <a:t> </a:t>
            </a:r>
            <a:r>
              <a:rPr dirty="0" sz="1000">
                <a:solidFill>
                  <a:srgbClr val="010202"/>
                </a:solidFill>
                <a:latin typeface="Times New Roman"/>
                <a:cs typeface="Times New Roman"/>
              </a:rPr>
              <a:t>states.</a:t>
            </a:r>
            <a:endParaRPr sz="1000">
              <a:latin typeface="Times New Roman"/>
              <a:cs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324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391678" y="735012"/>
            <a:ext cx="371475" cy="14287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3144443" y="735012"/>
            <a:ext cx="342900" cy="142875"/>
          </a:xfrm>
          <a:prstGeom prst="rect">
            <a:avLst/>
          </a:prstGeom>
          <a:blipFill>
            <a:blip r:embed="rId3" cstate="print"/>
            <a:stretch>
              <a:fillRect/>
            </a:stretch>
          </a:blipFill>
        </p:spPr>
        <p:txBody>
          <a:bodyPr wrap="square" lIns="0" tIns="0" rIns="0" bIns="0" rtlCol="0"/>
          <a:lstStyle/>
          <a:p/>
        </p:txBody>
      </p:sp>
      <p:sp>
        <p:nvSpPr>
          <p:cNvPr id="5" name="object 5"/>
          <p:cNvSpPr/>
          <p:nvPr/>
        </p:nvSpPr>
        <p:spPr>
          <a:xfrm>
            <a:off x="3779913" y="735012"/>
            <a:ext cx="352425" cy="142875"/>
          </a:xfrm>
          <a:prstGeom prst="rect">
            <a:avLst/>
          </a:prstGeom>
          <a:blipFill>
            <a:blip r:embed="rId4" cstate="print"/>
            <a:stretch>
              <a:fillRect/>
            </a:stretch>
          </a:blipFill>
        </p:spPr>
        <p:txBody>
          <a:bodyPr wrap="square" lIns="0" tIns="0" rIns="0" bIns="0" rtlCol="0"/>
          <a:lstStyle/>
          <a:p/>
        </p:txBody>
      </p:sp>
      <p:sp>
        <p:nvSpPr>
          <p:cNvPr id="6" name="object 6"/>
          <p:cNvSpPr/>
          <p:nvPr/>
        </p:nvSpPr>
        <p:spPr>
          <a:xfrm>
            <a:off x="4424921" y="735012"/>
            <a:ext cx="342900" cy="152400"/>
          </a:xfrm>
          <a:prstGeom prst="rect">
            <a:avLst/>
          </a:prstGeom>
          <a:blipFill>
            <a:blip r:embed="rId5" cstate="print"/>
            <a:stretch>
              <a:fillRect/>
            </a:stretch>
          </a:blipFill>
        </p:spPr>
        <p:txBody>
          <a:bodyPr wrap="square" lIns="0" tIns="0" rIns="0" bIns="0" rtlCol="0"/>
          <a:lstStyle/>
          <a:p/>
        </p:txBody>
      </p:sp>
      <p:sp>
        <p:nvSpPr>
          <p:cNvPr id="7" name="object 7"/>
          <p:cNvSpPr txBox="1"/>
          <p:nvPr/>
        </p:nvSpPr>
        <p:spPr>
          <a:xfrm>
            <a:off x="434991" y="663408"/>
            <a:ext cx="929005" cy="177800"/>
          </a:xfrm>
          <a:prstGeom prst="rect">
            <a:avLst/>
          </a:prstGeom>
        </p:spPr>
        <p:txBody>
          <a:bodyPr wrap="square" lIns="0" tIns="12700" rIns="0" bIns="0" rtlCol="0" vert="horz">
            <a:spAutoFit/>
          </a:bodyPr>
          <a:lstStyle/>
          <a:p>
            <a:pPr marL="12700">
              <a:lnSpc>
                <a:spcPct val="100000"/>
              </a:lnSpc>
              <a:spcBef>
                <a:spcPts val="100"/>
              </a:spcBef>
            </a:pPr>
            <a:r>
              <a:rPr dirty="0" sz="1000" spc="-10">
                <a:solidFill>
                  <a:srgbClr val="010202"/>
                </a:solidFill>
                <a:latin typeface="Times New Roman"/>
                <a:cs typeface="Times New Roman"/>
              </a:rPr>
              <a:t>quantity, </a:t>
            </a:r>
            <a:r>
              <a:rPr dirty="0" sz="1000">
                <a:solidFill>
                  <a:srgbClr val="010202"/>
                </a:solidFill>
                <a:latin typeface="Times New Roman"/>
                <a:cs typeface="Times New Roman"/>
              </a:rPr>
              <a:t>equal</a:t>
            </a:r>
            <a:r>
              <a:rPr dirty="0" sz="1000" spc="-95">
                <a:solidFill>
                  <a:srgbClr val="010202"/>
                </a:solidFill>
                <a:latin typeface="Times New Roman"/>
                <a:cs typeface="Times New Roman"/>
              </a:rPr>
              <a:t> </a:t>
            </a:r>
            <a:r>
              <a:rPr dirty="0" sz="1000">
                <a:solidFill>
                  <a:srgbClr val="010202"/>
                </a:solidFill>
                <a:latin typeface="Times New Roman"/>
                <a:cs typeface="Times New Roman"/>
              </a:rPr>
              <a:t>to</a:t>
            </a:r>
            <a:endParaRPr sz="1000">
              <a:latin typeface="Times New Roman"/>
              <a:cs typeface="Times New Roman"/>
            </a:endParaRPr>
          </a:p>
        </p:txBody>
      </p:sp>
      <p:sp>
        <p:nvSpPr>
          <p:cNvPr id="8" name="object 8"/>
          <p:cNvSpPr txBox="1"/>
          <p:nvPr/>
        </p:nvSpPr>
        <p:spPr>
          <a:xfrm>
            <a:off x="1818910" y="703413"/>
            <a:ext cx="3213735" cy="177800"/>
          </a:xfrm>
          <a:prstGeom prst="rect">
            <a:avLst/>
          </a:prstGeom>
        </p:spPr>
        <p:txBody>
          <a:bodyPr wrap="square" lIns="0" tIns="12700" rIns="0" bIns="0" rtlCol="0" vert="horz">
            <a:spAutoFit/>
          </a:bodyPr>
          <a:lstStyle/>
          <a:p>
            <a:pPr marL="12700">
              <a:lnSpc>
                <a:spcPct val="100000"/>
              </a:lnSpc>
              <a:spcBef>
                <a:spcPts val="100"/>
              </a:spcBef>
              <a:tabLst>
                <a:tab pos="1736725" algn="l"/>
                <a:tab pos="2381885" algn="l"/>
                <a:tab pos="3017520" algn="l"/>
              </a:tabLst>
            </a:pPr>
            <a:r>
              <a:rPr dirty="0" sz="1000">
                <a:solidFill>
                  <a:srgbClr val="010202"/>
                </a:solidFill>
                <a:latin typeface="Times New Roman"/>
                <a:cs typeface="Times New Roman"/>
              </a:rPr>
              <a:t>The</a:t>
            </a:r>
            <a:r>
              <a:rPr dirty="0" sz="1000" spc="100">
                <a:solidFill>
                  <a:srgbClr val="010202"/>
                </a:solidFill>
                <a:latin typeface="Times New Roman"/>
                <a:cs typeface="Times New Roman"/>
              </a:rPr>
              <a:t> </a:t>
            </a:r>
            <a:r>
              <a:rPr dirty="0" sz="1000">
                <a:solidFill>
                  <a:srgbClr val="010202"/>
                </a:solidFill>
                <a:latin typeface="Times New Roman"/>
                <a:cs typeface="Times New Roman"/>
              </a:rPr>
              <a:t>di</a:t>
            </a:r>
            <a:r>
              <a:rPr dirty="0" sz="1000" spc="-20">
                <a:solidFill>
                  <a:srgbClr val="010202"/>
                </a:solidFill>
                <a:latin typeface="Times New Roman"/>
                <a:cs typeface="Times New Roman"/>
              </a:rPr>
              <a:t>f</a:t>
            </a:r>
            <a:r>
              <a:rPr dirty="0" sz="1000">
                <a:solidFill>
                  <a:srgbClr val="010202"/>
                </a:solidFill>
                <a:latin typeface="Times New Roman"/>
                <a:cs typeface="Times New Roman"/>
              </a:rPr>
              <a:t>ferences</a:t>
            </a:r>
            <a:r>
              <a:rPr dirty="0" sz="1000" spc="100">
                <a:solidFill>
                  <a:srgbClr val="010202"/>
                </a:solidFill>
                <a:latin typeface="Times New Roman"/>
                <a:cs typeface="Times New Roman"/>
              </a:rPr>
              <a:t> </a:t>
            </a:r>
            <a:r>
              <a:rPr dirty="0" sz="1000">
                <a:solidFill>
                  <a:srgbClr val="010202"/>
                </a:solidFill>
                <a:latin typeface="Times New Roman"/>
                <a:cs typeface="Times New Roman"/>
              </a:rPr>
              <a:t>between</a:t>
            </a:r>
            <a:r>
              <a:rPr dirty="0" sz="1000">
                <a:solidFill>
                  <a:srgbClr val="010202"/>
                </a:solidFill>
                <a:latin typeface="Times New Roman"/>
                <a:cs typeface="Times New Roman"/>
              </a:rPr>
              <a:t>	</a:t>
            </a:r>
            <a:r>
              <a:rPr dirty="0" sz="1000">
                <a:solidFill>
                  <a:srgbClr val="010202"/>
                </a:solidFill>
                <a:latin typeface="Times New Roman"/>
                <a:cs typeface="Times New Roman"/>
              </a:rPr>
              <a:t>and</a:t>
            </a:r>
            <a:r>
              <a:rPr dirty="0" sz="1000">
                <a:solidFill>
                  <a:srgbClr val="010202"/>
                </a:solidFill>
                <a:latin typeface="Times New Roman"/>
                <a:cs typeface="Times New Roman"/>
              </a:rPr>
              <a:t>	</a:t>
            </a:r>
            <a:r>
              <a:rPr dirty="0" sz="1000">
                <a:solidFill>
                  <a:srgbClr val="010202"/>
                </a:solidFill>
                <a:latin typeface="Times New Roman"/>
                <a:cs typeface="Times New Roman"/>
              </a:rPr>
              <a:t>and</a:t>
            </a:r>
            <a:r>
              <a:rPr dirty="0" sz="1000">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p:txBody>
      </p:sp>
      <p:sp>
        <p:nvSpPr>
          <p:cNvPr id="9" name="object 9"/>
          <p:cNvSpPr txBox="1"/>
          <p:nvPr/>
        </p:nvSpPr>
        <p:spPr>
          <a:xfrm>
            <a:off x="430165" y="867497"/>
            <a:ext cx="4599940" cy="787400"/>
          </a:xfrm>
          <a:prstGeom prst="rect">
            <a:avLst/>
          </a:prstGeom>
        </p:spPr>
        <p:txBody>
          <a:bodyPr wrap="square" lIns="0" tIns="12700" rIns="0" bIns="0" rtlCol="0" vert="horz">
            <a:spAutoFit/>
          </a:bodyPr>
          <a:lstStyle/>
          <a:p>
            <a:pPr algn="just" marL="12700" marR="5080" indent="389890">
              <a:lnSpc>
                <a:spcPct val="100000"/>
              </a:lnSpc>
              <a:spcBef>
                <a:spcPts val="100"/>
              </a:spcBef>
            </a:pPr>
            <a:r>
              <a:rPr dirty="0" sz="1000" spc="-5">
                <a:solidFill>
                  <a:srgbClr val="010202"/>
                </a:solidFill>
                <a:latin typeface="Times New Roman"/>
                <a:cs typeface="Times New Roman"/>
              </a:rPr>
              <a:t>and their dependence on temperature are shown in Figs. 7.1 and 7.2. The straight  line in Fig. 10.8</a:t>
            </a:r>
            <a:r>
              <a:rPr dirty="0" sz="1000" spc="-5" i="1">
                <a:solidFill>
                  <a:srgbClr val="010202"/>
                </a:solidFill>
                <a:latin typeface="Times New Roman"/>
                <a:cs typeface="Times New Roman"/>
              </a:rPr>
              <a:t>a </a:t>
            </a:r>
            <a:r>
              <a:rPr dirty="0" sz="1000" spc="-5">
                <a:solidFill>
                  <a:srgbClr val="010202"/>
                </a:solidFill>
                <a:latin typeface="Times New Roman"/>
                <a:cs typeface="Times New Roman"/>
              </a:rPr>
              <a:t>joining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d </a:t>
            </a:r>
            <a:r>
              <a:rPr dirty="0" sz="1000" spc="-5">
                <a:solidFill>
                  <a:srgbClr val="010202"/>
                </a:solidFill>
                <a:latin typeface="Times New Roman"/>
                <a:cs typeface="Times New Roman"/>
              </a:rPr>
              <a:t>represents the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unmixed liquid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and liquid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relative to that of the standard state of unmixed liquid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solid </a:t>
            </a:r>
            <a:r>
              <a:rPr dirty="0" sz="1000" i="1">
                <a:solidFill>
                  <a:srgbClr val="010202"/>
                </a:solidFill>
                <a:latin typeface="Times New Roman"/>
                <a:cs typeface="Times New Roman"/>
              </a:rPr>
              <a:t>B, </a:t>
            </a:r>
            <a:r>
              <a:rPr dirty="0" sz="1000">
                <a:solidFill>
                  <a:srgbClr val="010202"/>
                </a:solidFill>
                <a:latin typeface="Times New Roman"/>
                <a:cs typeface="Times New Roman"/>
              </a:rPr>
              <a:t>and the  straight line joining </a:t>
            </a:r>
            <a:r>
              <a:rPr dirty="0" sz="1000" i="1">
                <a:solidFill>
                  <a:srgbClr val="010202"/>
                </a:solidFill>
                <a:latin typeface="Times New Roman"/>
                <a:cs typeface="Times New Roman"/>
              </a:rPr>
              <a:t>c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a:solidFill>
                  <a:srgbClr val="010202"/>
                </a:solidFill>
                <a:latin typeface="Times New Roman"/>
                <a:cs typeface="Times New Roman"/>
              </a:rPr>
              <a:t>represents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unmixed solid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solid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relative to that of the standard state. The straight line </a:t>
            </a:r>
            <a:r>
              <a:rPr dirty="0" sz="1000" i="1">
                <a:solidFill>
                  <a:srgbClr val="010202"/>
                </a:solidFill>
                <a:latin typeface="Times New Roman"/>
                <a:cs typeface="Times New Roman"/>
              </a:rPr>
              <a:t>cb </a:t>
            </a:r>
            <a:r>
              <a:rPr dirty="0" sz="1000" spc="-5">
                <a:solidFill>
                  <a:srgbClr val="010202"/>
                </a:solidFill>
                <a:latin typeface="Times New Roman"/>
                <a:cs typeface="Times New Roman"/>
              </a:rPr>
              <a:t>has the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equation</a:t>
            </a:r>
            <a:endParaRPr sz="1000">
              <a:latin typeface="Times New Roman"/>
              <a:cs typeface="Times New Roman"/>
            </a:endParaRPr>
          </a:p>
        </p:txBody>
      </p:sp>
      <p:sp>
        <p:nvSpPr>
          <p:cNvPr id="10" name="object 10"/>
          <p:cNvSpPr/>
          <p:nvPr/>
        </p:nvSpPr>
        <p:spPr>
          <a:xfrm>
            <a:off x="472541" y="893762"/>
            <a:ext cx="333375" cy="152400"/>
          </a:xfrm>
          <a:prstGeom prst="rect">
            <a:avLst/>
          </a:prstGeom>
          <a:blipFill>
            <a:blip r:embed="rId6" cstate="print"/>
            <a:stretch>
              <a:fillRect/>
            </a:stretch>
          </a:blipFill>
        </p:spPr>
        <p:txBody>
          <a:bodyPr wrap="square" lIns="0" tIns="0" rIns="0" bIns="0" rtlCol="0"/>
          <a:lstStyle/>
          <a:p/>
        </p:txBody>
      </p:sp>
      <p:sp>
        <p:nvSpPr>
          <p:cNvPr id="11" name="object 11"/>
          <p:cNvSpPr/>
          <p:nvPr/>
        </p:nvSpPr>
        <p:spPr>
          <a:xfrm>
            <a:off x="1931987" y="1899500"/>
            <a:ext cx="1323975" cy="180975"/>
          </a:xfrm>
          <a:prstGeom prst="rect">
            <a:avLst/>
          </a:prstGeom>
          <a:blipFill>
            <a:blip r:embed="rId7" cstate="print"/>
            <a:stretch>
              <a:fillRect/>
            </a:stretch>
          </a:blipFill>
        </p:spPr>
        <p:txBody>
          <a:bodyPr wrap="square" lIns="0" tIns="0" rIns="0" bIns="0" rtlCol="0"/>
          <a:lstStyle/>
          <a:p/>
        </p:txBody>
      </p:sp>
      <p:sp>
        <p:nvSpPr>
          <p:cNvPr id="12" name="object 12"/>
          <p:cNvSpPr txBox="1"/>
          <p:nvPr/>
        </p:nvSpPr>
        <p:spPr>
          <a:xfrm>
            <a:off x="444323" y="2271750"/>
            <a:ext cx="214122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the equation for the straight line </a:t>
            </a:r>
            <a:r>
              <a:rPr dirty="0" sz="1000" i="1">
                <a:solidFill>
                  <a:srgbClr val="010202"/>
                </a:solidFill>
                <a:latin typeface="Times New Roman"/>
                <a:cs typeface="Times New Roman"/>
              </a:rPr>
              <a:t>ad</a:t>
            </a:r>
            <a:r>
              <a:rPr dirty="0" sz="1000" spc="-60" i="1">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p:txBody>
      </p:sp>
      <p:sp>
        <p:nvSpPr>
          <p:cNvPr id="13" name="object 13"/>
          <p:cNvSpPr/>
          <p:nvPr/>
        </p:nvSpPr>
        <p:spPr>
          <a:xfrm>
            <a:off x="2009063" y="2757868"/>
            <a:ext cx="1181100" cy="180975"/>
          </a:xfrm>
          <a:prstGeom prst="rect">
            <a:avLst/>
          </a:prstGeom>
          <a:blipFill>
            <a:blip r:embed="rId8" cstate="print"/>
            <a:stretch>
              <a:fillRect/>
            </a:stretch>
          </a:blipFill>
        </p:spPr>
        <p:txBody>
          <a:bodyPr wrap="square" lIns="0" tIns="0" rIns="0" bIns="0" rtlCol="0"/>
          <a:lstStyle/>
          <a:p/>
        </p:txBody>
      </p:sp>
      <p:sp>
        <p:nvSpPr>
          <p:cNvPr id="14" name="object 14"/>
          <p:cNvSpPr/>
          <p:nvPr/>
        </p:nvSpPr>
        <p:spPr>
          <a:xfrm>
            <a:off x="659193" y="3888575"/>
            <a:ext cx="962025" cy="142875"/>
          </a:xfrm>
          <a:prstGeom prst="rect">
            <a:avLst/>
          </a:prstGeom>
          <a:blipFill>
            <a:blip r:embed="rId9" cstate="print"/>
            <a:stretch>
              <a:fillRect/>
            </a:stretch>
          </a:blipFill>
        </p:spPr>
        <p:txBody>
          <a:bodyPr wrap="square" lIns="0" tIns="0" rIns="0" bIns="0" rtlCol="0"/>
          <a:lstStyle/>
          <a:p/>
        </p:txBody>
      </p:sp>
      <p:sp>
        <p:nvSpPr>
          <p:cNvPr id="15" name="object 15"/>
          <p:cNvSpPr txBox="1"/>
          <p:nvPr/>
        </p:nvSpPr>
        <p:spPr>
          <a:xfrm>
            <a:off x="419100" y="3255008"/>
            <a:ext cx="4650740" cy="128524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At</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any</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composition</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formation</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85">
                <a:solidFill>
                  <a:srgbClr val="010202"/>
                </a:solidFill>
                <a:latin typeface="Times New Roman"/>
                <a:cs typeface="Times New Roman"/>
              </a:rPr>
              <a:t> </a:t>
            </a:r>
            <a:r>
              <a:rPr dirty="0" sz="1000">
                <a:solidFill>
                  <a:srgbClr val="010202"/>
                </a:solidFill>
                <a:latin typeface="Times New Roman"/>
                <a:cs typeface="Times New Roman"/>
              </a:rPr>
              <a:t>a</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homogeneous</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liquid</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solution</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pure</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liquid</a:t>
            </a:r>
            <a:r>
              <a:rPr dirty="0" sz="1000" spc="80">
                <a:solidFill>
                  <a:srgbClr val="010202"/>
                </a:solidFill>
                <a:latin typeface="Times New Roman"/>
                <a:cs typeface="Times New Roman"/>
              </a:rPr>
              <a:t> </a:t>
            </a:r>
            <a:r>
              <a:rPr dirty="0" sz="1000" i="1">
                <a:solidFill>
                  <a:srgbClr val="010202"/>
                </a:solidFill>
                <a:latin typeface="Times New Roman"/>
                <a:cs typeface="Times New Roman"/>
              </a:rPr>
              <a:t>A</a:t>
            </a:r>
            <a:endParaRPr sz="1000">
              <a:latin typeface="Times New Roman"/>
              <a:cs typeface="Times New Roman"/>
            </a:endParaRPr>
          </a:p>
          <a:p>
            <a:pPr marL="38100">
              <a:lnSpc>
                <a:spcPct val="100000"/>
              </a:lnSpc>
            </a:pPr>
            <a:r>
              <a:rPr dirty="0" sz="1000" spc="-5">
                <a:solidFill>
                  <a:srgbClr val="010202"/>
                </a:solidFill>
                <a:latin typeface="Times New Roman"/>
                <a:cs typeface="Times New Roman"/>
              </a:rPr>
              <a:t>and pure solid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can be considered as being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two-step process</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involving</a:t>
            </a:r>
            <a:endParaRPr sz="1000">
              <a:latin typeface="Times New Roman"/>
              <a:cs typeface="Times New Roman"/>
            </a:endParaRPr>
          </a:p>
          <a:p>
            <a:pPr marL="207010" marR="45720" indent="-207010">
              <a:lnSpc>
                <a:spcPts val="1989"/>
              </a:lnSpc>
              <a:spcBef>
                <a:spcPts val="105"/>
              </a:spcBef>
              <a:buAutoNum type="arabicPeriod"/>
              <a:tabLst>
                <a:tab pos="207010" algn="l"/>
              </a:tabLst>
            </a:pPr>
            <a:r>
              <a:rPr dirty="0" sz="1000" spc="-5">
                <a:solidFill>
                  <a:srgbClr val="010202"/>
                </a:solidFill>
                <a:latin typeface="Times New Roman"/>
                <a:cs typeface="Times New Roman"/>
              </a:rPr>
              <a:t>The melting of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B </a:t>
            </a:r>
            <a:r>
              <a:rPr dirty="0" sz="1000">
                <a:solidFill>
                  <a:srgbClr val="010202"/>
                </a:solidFill>
                <a:latin typeface="Times New Roman"/>
                <a:cs typeface="Times New Roman"/>
              </a:rPr>
              <a:t>moles of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which involves the change in Gibbs free </a:t>
            </a:r>
            <a:r>
              <a:rPr dirty="0" sz="1000" spc="-10">
                <a:solidFill>
                  <a:srgbClr val="010202"/>
                </a:solidFill>
                <a:latin typeface="Times New Roman"/>
                <a:cs typeface="Times New Roman"/>
              </a:rPr>
              <a:t>energy  </a:t>
            </a:r>
            <a:r>
              <a:rPr dirty="0" sz="1000">
                <a:solidFill>
                  <a:srgbClr val="010202"/>
                </a:solidFill>
                <a:latin typeface="Times New Roman"/>
                <a:cs typeface="Times New Roman"/>
              </a:rPr>
              <a:t>and</a:t>
            </a:r>
            <a:endParaRPr sz="1000">
              <a:latin typeface="Times New Roman"/>
              <a:cs typeface="Times New Roman"/>
            </a:endParaRPr>
          </a:p>
          <a:p>
            <a:pPr marL="165100" marR="58419" indent="-127000">
              <a:lnSpc>
                <a:spcPct val="130900"/>
              </a:lnSpc>
              <a:spcBef>
                <a:spcPts val="290"/>
              </a:spcBef>
              <a:buAutoNum type="arabicPeriod"/>
              <a:tabLst>
                <a:tab pos="173355" algn="l"/>
              </a:tabLst>
            </a:pPr>
            <a:r>
              <a:rPr dirty="0" sz="1000">
                <a:solidFill>
                  <a:srgbClr val="010202"/>
                </a:solidFill>
                <a:latin typeface="Times New Roman"/>
                <a:cs typeface="Times New Roman"/>
              </a:rPr>
              <a:t>The mixing of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B </a:t>
            </a:r>
            <a:r>
              <a:rPr dirty="0" sz="1000" spc="-5">
                <a:solidFill>
                  <a:srgbClr val="010202"/>
                </a:solidFill>
                <a:latin typeface="Times New Roman"/>
                <a:cs typeface="Times New Roman"/>
              </a:rPr>
              <a:t>moles of liquid </a:t>
            </a:r>
            <a:r>
              <a:rPr dirty="0" sz="1000" i="1">
                <a:solidFill>
                  <a:srgbClr val="010202"/>
                </a:solidFill>
                <a:latin typeface="Times New Roman"/>
                <a:cs typeface="Times New Roman"/>
              </a:rPr>
              <a:t>B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A </a:t>
            </a:r>
            <a:r>
              <a:rPr dirty="0" sz="1000" spc="-5">
                <a:solidFill>
                  <a:srgbClr val="010202"/>
                </a:solidFill>
                <a:latin typeface="Times New Roman"/>
                <a:cs typeface="Times New Roman"/>
              </a:rPr>
              <a:t>moles of liquid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to form an ideal liquid  solution, which involves the change in Gibbs free</a:t>
            </a:r>
            <a:r>
              <a:rPr dirty="0" sz="1000" spc="-10">
                <a:solidFill>
                  <a:srgbClr val="010202"/>
                </a:solidFill>
                <a:latin typeface="Times New Roman"/>
                <a:cs typeface="Times New Roman"/>
              </a:rPr>
              <a:t> </a:t>
            </a:r>
            <a:r>
              <a:rPr dirty="0" sz="1000" spc="-20">
                <a:solidFill>
                  <a:srgbClr val="010202"/>
                </a:solidFill>
                <a:latin typeface="Times New Roman"/>
                <a:cs typeface="Times New Roman"/>
              </a:rPr>
              <a:t>energy,</a:t>
            </a:r>
            <a:endParaRPr sz="1000">
              <a:latin typeface="Times New Roman"/>
              <a:cs typeface="Times New Roman"/>
            </a:endParaRPr>
          </a:p>
        </p:txBody>
      </p:sp>
      <p:sp>
        <p:nvSpPr>
          <p:cNvPr id="16" name="object 16"/>
          <p:cNvSpPr/>
          <p:nvPr/>
        </p:nvSpPr>
        <p:spPr>
          <a:xfrm>
            <a:off x="1549400" y="4852987"/>
            <a:ext cx="2400300" cy="171450"/>
          </a:xfrm>
          <a:prstGeom prst="rect">
            <a:avLst/>
          </a:prstGeom>
          <a:blipFill>
            <a:blip r:embed="rId10" cstate="print"/>
            <a:stretch>
              <a:fillRect/>
            </a:stretch>
          </a:blipFill>
        </p:spPr>
        <p:txBody>
          <a:bodyPr wrap="square" lIns="0" tIns="0" rIns="0" bIns="0" rtlCol="0"/>
          <a:lstStyle/>
          <a:p/>
        </p:txBody>
      </p:sp>
      <p:sp>
        <p:nvSpPr>
          <p:cNvPr id="17" name="object 17"/>
          <p:cNvSpPr/>
          <p:nvPr/>
        </p:nvSpPr>
        <p:spPr>
          <a:xfrm>
            <a:off x="4441774" y="5288750"/>
            <a:ext cx="276225" cy="171450"/>
          </a:xfrm>
          <a:prstGeom prst="rect">
            <a:avLst/>
          </a:prstGeom>
          <a:blipFill>
            <a:blip r:embed="rId11" cstate="print"/>
            <a:stretch>
              <a:fillRect/>
            </a:stretch>
          </a:blipFill>
        </p:spPr>
        <p:txBody>
          <a:bodyPr wrap="square" lIns="0" tIns="0" rIns="0" bIns="0" rtlCol="0"/>
          <a:lstStyle/>
          <a:p/>
        </p:txBody>
      </p:sp>
      <p:sp>
        <p:nvSpPr>
          <p:cNvPr id="18" name="object 18"/>
          <p:cNvSpPr txBox="1"/>
          <p:nvPr/>
        </p:nvSpPr>
        <p:spPr>
          <a:xfrm>
            <a:off x="4760264" y="5257000"/>
            <a:ext cx="27241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from</a:t>
            </a:r>
            <a:endParaRPr sz="1000">
              <a:latin typeface="Times New Roman"/>
              <a:cs typeface="Times New Roman"/>
            </a:endParaRPr>
          </a:p>
        </p:txBody>
      </p:sp>
      <p:sp>
        <p:nvSpPr>
          <p:cNvPr id="19" name="object 19"/>
          <p:cNvSpPr txBox="1"/>
          <p:nvPr/>
        </p:nvSpPr>
        <p:spPr>
          <a:xfrm>
            <a:off x="434898" y="5224942"/>
            <a:ext cx="3974465" cy="426084"/>
          </a:xfrm>
          <a:prstGeom prst="rect">
            <a:avLst/>
          </a:prstGeom>
        </p:spPr>
        <p:txBody>
          <a:bodyPr wrap="square" lIns="0" tIns="12700" rIns="0" bIns="0" rtlCol="0" vert="horz">
            <a:spAutoFit/>
          </a:bodyPr>
          <a:lstStyle/>
          <a:p>
            <a:pPr marL="12700" marR="5080" indent="9525">
              <a:lnSpc>
                <a:spcPct val="131400"/>
              </a:lnSpc>
              <a:spcBef>
                <a:spcPts val="100"/>
              </a:spcBef>
            </a:pPr>
            <a:r>
              <a:rPr dirty="0" sz="1000" spc="-5">
                <a:solidFill>
                  <a:srgbClr val="010202"/>
                </a:solidFill>
                <a:latin typeface="Times New Roman"/>
                <a:cs typeface="Times New Roman"/>
              </a:rPr>
              <a:t>Thus, the molar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formation of an ideal liquid solution,  liquid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solid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is given</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p:txBody>
      </p:sp>
      <p:sp>
        <p:nvSpPr>
          <p:cNvPr id="20" name="object 20"/>
          <p:cNvSpPr/>
          <p:nvPr/>
        </p:nvSpPr>
        <p:spPr>
          <a:xfrm>
            <a:off x="1278724" y="5905588"/>
            <a:ext cx="2647950" cy="180975"/>
          </a:xfrm>
          <a:prstGeom prst="rect">
            <a:avLst/>
          </a:prstGeom>
          <a:blipFill>
            <a:blip r:embed="rId12" cstate="print"/>
            <a:stretch>
              <a:fillRect/>
            </a:stretch>
          </a:blipFill>
        </p:spPr>
        <p:txBody>
          <a:bodyPr wrap="square" lIns="0" tIns="0" rIns="0" bIns="0" rtlCol="0"/>
          <a:lstStyle/>
          <a:p/>
        </p:txBody>
      </p:sp>
      <p:sp>
        <p:nvSpPr>
          <p:cNvPr id="21" name="object 21"/>
          <p:cNvSpPr txBox="1"/>
          <p:nvPr/>
        </p:nvSpPr>
        <p:spPr>
          <a:xfrm>
            <a:off x="450087" y="5904522"/>
            <a:ext cx="4598035" cy="1257935"/>
          </a:xfrm>
          <a:prstGeom prst="rect">
            <a:avLst/>
          </a:prstGeom>
        </p:spPr>
        <p:txBody>
          <a:bodyPr wrap="square" lIns="0" tIns="12700" rIns="0" bIns="0" rtlCol="0" vert="horz">
            <a:spAutoFit/>
          </a:bodyPr>
          <a:lstStyle/>
          <a:p>
            <a:pPr marL="4218305">
              <a:lnSpc>
                <a:spcPct val="100000"/>
              </a:lnSpc>
              <a:spcBef>
                <a:spcPts val="100"/>
              </a:spcBef>
            </a:pPr>
            <a:r>
              <a:rPr dirty="0" sz="1000">
                <a:solidFill>
                  <a:srgbClr val="010202"/>
                </a:solidFill>
                <a:latin typeface="Times New Roman"/>
                <a:cs typeface="Times New Roman"/>
              </a:rPr>
              <a:t>(10.5)</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1000">
              <a:latin typeface="Times New Roman"/>
              <a:cs typeface="Times New Roman"/>
            </a:endParaRPr>
          </a:p>
          <a:p>
            <a:pPr algn="just" marL="12700" marR="5080" indent="-635">
              <a:lnSpc>
                <a:spcPct val="100000"/>
              </a:lnSpc>
            </a:pPr>
            <a:r>
              <a:rPr dirty="0" sz="1000">
                <a:solidFill>
                  <a:srgbClr val="010202"/>
                </a:solidFill>
                <a:latin typeface="Times New Roman"/>
                <a:cs typeface="Times New Roman"/>
              </a:rPr>
              <a:t>which is the equation of curve I in Fig. 10.8b. </a:t>
            </a:r>
            <a:r>
              <a:rPr dirty="0" sz="1000" spc="-10">
                <a:solidFill>
                  <a:srgbClr val="010202"/>
                </a:solidFill>
                <a:latin typeface="Times New Roman"/>
                <a:cs typeface="Times New Roman"/>
              </a:rPr>
              <a:t>Similarly, </a:t>
            </a:r>
            <a:r>
              <a:rPr dirty="0" sz="1000">
                <a:solidFill>
                  <a:srgbClr val="010202"/>
                </a:solidFill>
                <a:latin typeface="Times New Roman"/>
                <a:cs typeface="Times New Roman"/>
              </a:rPr>
              <a:t>at any composition, </a:t>
            </a:r>
            <a:r>
              <a:rPr dirty="0" sz="1000" spc="-5">
                <a:solidFill>
                  <a:srgbClr val="010202"/>
                </a:solidFill>
                <a:latin typeface="Times New Roman"/>
                <a:cs typeface="Times New Roman"/>
              </a:rPr>
              <a:t>the  formation of an ideal solid solution from liquid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solid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involves </a:t>
            </a:r>
            <a:r>
              <a:rPr dirty="0" sz="1000">
                <a:solidFill>
                  <a:srgbClr val="010202"/>
                </a:solidFill>
                <a:latin typeface="Times New Roman"/>
                <a:cs typeface="Times New Roman"/>
              </a:rPr>
              <a:t>a </a:t>
            </a:r>
            <a:r>
              <a:rPr dirty="0" sz="1000" spc="-5">
                <a:solidFill>
                  <a:srgbClr val="010202"/>
                </a:solidFill>
                <a:latin typeface="Times New Roman"/>
                <a:cs typeface="Times New Roman"/>
              </a:rPr>
              <a:t>change in Gibbs  </a:t>
            </a:r>
            <a:r>
              <a:rPr dirty="0" sz="1000">
                <a:solidFill>
                  <a:srgbClr val="010202"/>
                </a:solidFill>
                <a:latin typeface="Times New Roman"/>
                <a:cs typeface="Times New Roman"/>
              </a:rPr>
              <a:t>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a:t>
            </a:r>
            <a:endParaRPr sz="1000">
              <a:latin typeface="Times New Roman"/>
              <a:cs typeface="Times New Roman"/>
            </a:endParaRPr>
          </a:p>
          <a:p>
            <a:pPr>
              <a:lnSpc>
                <a:spcPct val="100000"/>
              </a:lnSpc>
              <a:spcBef>
                <a:spcPts val="50"/>
              </a:spcBef>
            </a:pPr>
            <a:endParaRPr sz="1050">
              <a:latin typeface="Times New Roman"/>
              <a:cs typeface="Times New Roman"/>
            </a:endParaRPr>
          </a:p>
          <a:p>
            <a:pPr marL="4250055">
              <a:lnSpc>
                <a:spcPct val="100000"/>
              </a:lnSpc>
            </a:pPr>
            <a:r>
              <a:rPr dirty="0" sz="1000">
                <a:solidFill>
                  <a:srgbClr val="010202"/>
                </a:solidFill>
                <a:latin typeface="Times New Roman"/>
                <a:cs typeface="Times New Roman"/>
              </a:rPr>
              <a:t>(10.6)</a:t>
            </a:r>
            <a:endParaRPr sz="1000">
              <a:latin typeface="Times New Roman"/>
              <a:cs typeface="Times New Roman"/>
            </a:endParaRPr>
          </a:p>
        </p:txBody>
      </p:sp>
      <p:sp>
        <p:nvSpPr>
          <p:cNvPr id="22" name="object 22"/>
          <p:cNvSpPr/>
          <p:nvPr/>
        </p:nvSpPr>
        <p:spPr>
          <a:xfrm>
            <a:off x="1424165" y="6975475"/>
            <a:ext cx="2609850" cy="171450"/>
          </a:xfrm>
          <a:prstGeom prst="rect">
            <a:avLst/>
          </a:prstGeom>
          <a:blipFill>
            <a:blip r:embed="rId13" cstate="print"/>
            <a:stretch>
              <a:fillRect/>
            </a:stretch>
          </a:blipFill>
        </p:spPr>
        <p:txBody>
          <a:bodyPr wrap="square" lIns="0" tIns="0" rIns="0" bIns="0" rtlCol="0"/>
          <a:lstStyle/>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903287" y="3621404"/>
            <a:ext cx="3248025" cy="171450"/>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1355725" y="4713604"/>
            <a:ext cx="2343150" cy="390525"/>
          </a:xfrm>
          <a:prstGeom prst="rect">
            <a:avLst/>
          </a:prstGeom>
          <a:blipFill>
            <a:blip r:embed="rId3" cstate="print"/>
            <a:stretch>
              <a:fillRect/>
            </a:stretch>
          </a:blipFill>
        </p:spPr>
        <p:txBody>
          <a:bodyPr wrap="square" lIns="0" tIns="0" rIns="0" bIns="0" rtlCol="0"/>
          <a:lstStyle/>
          <a:p/>
        </p:txBody>
      </p:sp>
      <p:sp>
        <p:nvSpPr>
          <p:cNvPr id="4" name="object 4"/>
          <p:cNvSpPr txBox="1"/>
          <p:nvPr/>
        </p:nvSpPr>
        <p:spPr>
          <a:xfrm>
            <a:off x="444500" y="5297170"/>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5" name="object 5"/>
          <p:cNvSpPr/>
          <p:nvPr/>
        </p:nvSpPr>
        <p:spPr>
          <a:xfrm>
            <a:off x="812800" y="5649595"/>
            <a:ext cx="3429000" cy="390525"/>
          </a:xfrm>
          <a:prstGeom prst="rect">
            <a:avLst/>
          </a:prstGeom>
          <a:blipFill>
            <a:blip r:embed="rId4" cstate="print"/>
            <a:stretch>
              <a:fillRect/>
            </a:stretch>
          </a:blipFill>
        </p:spPr>
        <p:txBody>
          <a:bodyPr wrap="square" lIns="0" tIns="0" rIns="0" bIns="0" rtlCol="0"/>
          <a:lstStyle/>
          <a:p/>
        </p:txBody>
      </p:sp>
      <p:sp>
        <p:nvSpPr>
          <p:cNvPr id="6" name="object 6"/>
          <p:cNvSpPr txBox="1"/>
          <p:nvPr/>
        </p:nvSpPr>
        <p:spPr>
          <a:xfrm>
            <a:off x="4721859" y="5767070"/>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(10.9)</a:t>
            </a:r>
            <a:endParaRPr sz="1000">
              <a:latin typeface="Times New Roman"/>
              <a:cs typeface="Times New Roman"/>
            </a:endParaRPr>
          </a:p>
        </p:txBody>
      </p:sp>
      <p:sp>
        <p:nvSpPr>
          <p:cNvPr id="7" name="object 7"/>
          <p:cNvSpPr txBox="1"/>
          <p:nvPr/>
        </p:nvSpPr>
        <p:spPr>
          <a:xfrm>
            <a:off x="444500" y="6236970"/>
            <a:ext cx="90043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From Eq.</a:t>
            </a:r>
            <a:r>
              <a:rPr dirty="0" sz="1000" spc="-85">
                <a:solidFill>
                  <a:srgbClr val="010202"/>
                </a:solidFill>
                <a:latin typeface="Times New Roman"/>
                <a:cs typeface="Times New Roman"/>
              </a:rPr>
              <a:t> </a:t>
            </a:r>
            <a:r>
              <a:rPr dirty="0" sz="1000">
                <a:solidFill>
                  <a:srgbClr val="010202"/>
                </a:solidFill>
                <a:latin typeface="Times New Roman"/>
                <a:cs typeface="Times New Roman"/>
              </a:rPr>
              <a:t>(9.33a)</a:t>
            </a:r>
            <a:endParaRPr sz="1000">
              <a:latin typeface="Times New Roman"/>
              <a:cs typeface="Times New Roman"/>
            </a:endParaRPr>
          </a:p>
        </p:txBody>
      </p:sp>
      <p:sp>
        <p:nvSpPr>
          <p:cNvPr id="8" name="object 8"/>
          <p:cNvSpPr/>
          <p:nvPr/>
        </p:nvSpPr>
        <p:spPr>
          <a:xfrm>
            <a:off x="1160462" y="6589394"/>
            <a:ext cx="2733675" cy="390525"/>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31545" y="403223"/>
            <a:ext cx="4622800" cy="4135754"/>
          </a:xfrm>
          <a:prstGeom prst="rect">
            <a:avLst/>
          </a:prstGeom>
        </p:spPr>
        <p:txBody>
          <a:bodyPr wrap="square" lIns="0" tIns="12700" rIns="0" bIns="0" rtlCol="0" vert="horz">
            <a:spAutoFit/>
          </a:bodyPr>
          <a:lstStyle/>
          <a:p>
            <a:pPr algn="r" marR="17145">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325</a:t>
            </a:r>
            <a:endParaRPr sz="1000">
              <a:latin typeface="Times New Roman"/>
              <a:cs typeface="Times New Roman"/>
            </a:endParaRPr>
          </a:p>
          <a:p>
            <a:pPr algn="just" marL="38100">
              <a:lnSpc>
                <a:spcPts val="1160"/>
              </a:lnSpc>
              <a:spcBef>
                <a:spcPts val="840"/>
              </a:spcBef>
            </a:pPr>
            <a:r>
              <a:rPr dirty="0" sz="1000" spc="-5">
                <a:solidFill>
                  <a:srgbClr val="010202"/>
                </a:solidFill>
                <a:latin typeface="Times New Roman"/>
                <a:cs typeface="Times New Roman"/>
              </a:rPr>
              <a:t>which is the equation of curve II in Fig.</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10.8</a:t>
            </a:r>
            <a:r>
              <a:rPr dirty="0" sz="1000" spc="-5" i="1">
                <a:solidFill>
                  <a:srgbClr val="010202"/>
                </a:solidFill>
                <a:latin typeface="Times New Roman"/>
                <a:cs typeface="Times New Roman"/>
              </a:rPr>
              <a:t>b</a:t>
            </a:r>
            <a:r>
              <a:rPr dirty="0" sz="1000" spc="-5">
                <a:solidFill>
                  <a:srgbClr val="010202"/>
                </a:solidFill>
                <a:latin typeface="Times New Roman"/>
                <a:cs typeface="Times New Roman"/>
              </a:rPr>
              <a:t>.</a:t>
            </a:r>
            <a:endParaRPr sz="1000">
              <a:latin typeface="Times New Roman"/>
              <a:cs typeface="Times New Roman"/>
            </a:endParaRPr>
          </a:p>
          <a:p>
            <a:pPr algn="just" marL="12700" marR="24765" indent="127000">
              <a:lnSpc>
                <a:spcPts val="1200"/>
              </a:lnSpc>
            </a:pPr>
            <a:r>
              <a:rPr dirty="0" sz="1000" spc="-5">
                <a:solidFill>
                  <a:srgbClr val="010202"/>
                </a:solidFill>
                <a:latin typeface="Times New Roman"/>
                <a:cs typeface="Times New Roman"/>
              </a:rPr>
              <a:t>At the composition </a:t>
            </a:r>
            <a:r>
              <a:rPr dirty="0" sz="1000" i="1">
                <a:solidFill>
                  <a:srgbClr val="010202"/>
                </a:solidFill>
                <a:latin typeface="Times New Roman"/>
                <a:cs typeface="Times New Roman"/>
              </a:rPr>
              <a:t>e, </a:t>
            </a:r>
            <a:r>
              <a:rPr dirty="0" sz="1000">
                <a:solidFill>
                  <a:srgbClr val="010202"/>
                </a:solidFill>
                <a:latin typeface="Times New Roman"/>
                <a:cs typeface="Times New Roman"/>
              </a:rPr>
              <a:t>the tangent to the curve for the liquid solutions is also the  </a:t>
            </a:r>
            <a:r>
              <a:rPr dirty="0" sz="1000" spc="-5">
                <a:solidFill>
                  <a:srgbClr val="010202"/>
                </a:solidFill>
                <a:latin typeface="Times New Roman"/>
                <a:cs typeface="Times New Roman"/>
              </a:rPr>
              <a:t>tangent to the solid solution at the composition </a:t>
            </a:r>
            <a:r>
              <a:rPr dirty="0" sz="1000" i="1">
                <a:solidFill>
                  <a:srgbClr val="010202"/>
                </a:solidFill>
                <a:latin typeface="Times New Roman"/>
                <a:cs typeface="Times New Roman"/>
              </a:rPr>
              <a:t>f</a:t>
            </a:r>
            <a:r>
              <a:rPr dirty="0" sz="1000">
                <a:solidFill>
                  <a:srgbClr val="010202"/>
                </a:solidFill>
                <a:latin typeface="Times New Roman"/>
                <a:cs typeface="Times New Roman"/>
              </a:rPr>
              <a:t>. </a:t>
            </a:r>
            <a:r>
              <a:rPr dirty="0" sz="1000" spc="-5">
                <a:solidFill>
                  <a:srgbClr val="010202"/>
                </a:solidFill>
                <a:latin typeface="Times New Roman"/>
                <a:cs typeface="Times New Roman"/>
              </a:rPr>
              <a:t>Thus, at the temperature </a:t>
            </a:r>
            <a:r>
              <a:rPr dirty="0" sz="1000" spc="-40" i="1">
                <a:solidFill>
                  <a:srgbClr val="010202"/>
                </a:solidFill>
                <a:latin typeface="Times New Roman"/>
                <a:cs typeface="Times New Roman"/>
              </a:rPr>
              <a:t>T, </a:t>
            </a:r>
            <a:r>
              <a:rPr dirty="0" sz="1000">
                <a:solidFill>
                  <a:srgbClr val="010202"/>
                </a:solidFill>
                <a:latin typeface="Times New Roman"/>
                <a:cs typeface="Times New Roman"/>
              </a:rPr>
              <a:t>liquid of  composition </a:t>
            </a:r>
            <a:r>
              <a:rPr dirty="0" sz="1000" i="1">
                <a:solidFill>
                  <a:srgbClr val="010202"/>
                </a:solidFill>
                <a:latin typeface="Times New Roman"/>
                <a:cs typeface="Times New Roman"/>
              </a:rPr>
              <a:t>e </a:t>
            </a:r>
            <a:r>
              <a:rPr dirty="0" sz="1000" spc="-5">
                <a:solidFill>
                  <a:srgbClr val="010202"/>
                </a:solidFill>
                <a:latin typeface="Times New Roman"/>
                <a:cs typeface="Times New Roman"/>
              </a:rPr>
              <a:t>is in equilibrium with solid of composition </a:t>
            </a:r>
            <a:r>
              <a:rPr dirty="0" sz="1000" i="1">
                <a:solidFill>
                  <a:srgbClr val="010202"/>
                </a:solidFill>
                <a:latin typeface="Times New Roman"/>
                <a:cs typeface="Times New Roman"/>
              </a:rPr>
              <a:t>f </a:t>
            </a:r>
            <a:r>
              <a:rPr dirty="0" sz="1000" spc="-5">
                <a:solidFill>
                  <a:srgbClr val="010202"/>
                </a:solidFill>
                <a:latin typeface="Times New Roman"/>
                <a:cs typeface="Times New Roman"/>
              </a:rPr>
              <a:t>i.e., </a:t>
            </a:r>
            <a:r>
              <a:rPr dirty="0" sz="1000" i="1">
                <a:solidFill>
                  <a:srgbClr val="010202"/>
                </a:solidFill>
                <a:latin typeface="Times New Roman"/>
                <a:cs typeface="Times New Roman"/>
              </a:rPr>
              <a:t>e </a:t>
            </a:r>
            <a:r>
              <a:rPr dirty="0" sz="1000" spc="-5">
                <a:solidFill>
                  <a:srgbClr val="010202"/>
                </a:solidFill>
                <a:latin typeface="Times New Roman"/>
                <a:cs typeface="Times New Roman"/>
              </a:rPr>
              <a:t>is the liquidus  </a:t>
            </a:r>
            <a:r>
              <a:rPr dirty="0" sz="1000">
                <a:solidFill>
                  <a:srgbClr val="010202"/>
                </a:solidFill>
                <a:latin typeface="Times New Roman"/>
                <a:cs typeface="Times New Roman"/>
              </a:rPr>
              <a:t>composition and </a:t>
            </a:r>
            <a:r>
              <a:rPr dirty="0" sz="1000" i="1">
                <a:solidFill>
                  <a:srgbClr val="010202"/>
                </a:solidFill>
                <a:latin typeface="Times New Roman"/>
                <a:cs typeface="Times New Roman"/>
              </a:rPr>
              <a:t>f </a:t>
            </a:r>
            <a:r>
              <a:rPr dirty="0" sz="1000">
                <a:solidFill>
                  <a:srgbClr val="010202"/>
                </a:solidFill>
                <a:latin typeface="Times New Roman"/>
                <a:cs typeface="Times New Roman"/>
              </a:rPr>
              <a:t>is the solidus composition, as seen in Fig. </a:t>
            </a:r>
            <a:r>
              <a:rPr dirty="0" sz="1000" spc="-5">
                <a:solidFill>
                  <a:srgbClr val="010202"/>
                </a:solidFill>
                <a:latin typeface="Times New Roman"/>
                <a:cs typeface="Times New Roman"/>
              </a:rPr>
              <a:t>10.8</a:t>
            </a:r>
            <a:r>
              <a:rPr dirty="0" sz="1000" spc="-5" i="1">
                <a:solidFill>
                  <a:srgbClr val="010202"/>
                </a:solidFill>
                <a:latin typeface="Times New Roman"/>
                <a:cs typeface="Times New Roman"/>
              </a:rPr>
              <a:t>a</a:t>
            </a:r>
            <a:r>
              <a:rPr dirty="0" sz="1000" spc="-5">
                <a:solidFill>
                  <a:srgbClr val="010202"/>
                </a:solidFill>
                <a:latin typeface="Times New Roman"/>
                <a:cs typeface="Times New Roman"/>
              </a:rPr>
              <a:t>. As </a:t>
            </a:r>
            <a:r>
              <a:rPr dirty="0" sz="1000">
                <a:solidFill>
                  <a:srgbClr val="010202"/>
                </a:solidFill>
                <a:latin typeface="Times New Roman"/>
                <a:cs typeface="Times New Roman"/>
              </a:rPr>
              <a:t>the temperature is  </a:t>
            </a:r>
            <a:r>
              <a:rPr dirty="0" sz="1000" spc="-5">
                <a:solidFill>
                  <a:srgbClr val="010202"/>
                </a:solidFill>
                <a:latin typeface="Times New Roman"/>
                <a:cs typeface="Times New Roman"/>
              </a:rPr>
              <a:t>varied, </a:t>
            </a:r>
            <a:r>
              <a:rPr dirty="0" sz="1000" spc="-20">
                <a:solidFill>
                  <a:srgbClr val="010202"/>
                </a:solidFill>
                <a:latin typeface="Times New Roman"/>
                <a:cs typeface="Times New Roman"/>
              </a:rPr>
              <a:t>say, </a:t>
            </a:r>
            <a:r>
              <a:rPr dirty="0" sz="1000" spc="-5">
                <a:solidFill>
                  <a:srgbClr val="010202"/>
                </a:solidFill>
                <a:latin typeface="Times New Roman"/>
                <a:cs typeface="Times New Roman"/>
              </a:rPr>
              <a:t>lowered, consideration of Figs. 7.1 and 7.2 shows that the magnitude of </a:t>
            </a:r>
            <a:r>
              <a:rPr dirty="0" sz="1000" i="1">
                <a:solidFill>
                  <a:srgbClr val="010202"/>
                </a:solidFill>
                <a:latin typeface="Times New Roman"/>
                <a:cs typeface="Times New Roman"/>
              </a:rPr>
              <a:t>ca  </a:t>
            </a:r>
            <a:r>
              <a:rPr dirty="0" sz="1000">
                <a:solidFill>
                  <a:srgbClr val="010202"/>
                </a:solidFill>
                <a:latin typeface="Times New Roman"/>
                <a:cs typeface="Times New Roman"/>
              </a:rPr>
              <a:t>decreases and the magnitude of </a:t>
            </a:r>
            <a:r>
              <a:rPr dirty="0" sz="1000" i="1">
                <a:solidFill>
                  <a:srgbClr val="010202"/>
                </a:solidFill>
                <a:latin typeface="Times New Roman"/>
                <a:cs typeface="Times New Roman"/>
              </a:rPr>
              <a:t>db </a:t>
            </a:r>
            <a:r>
              <a:rPr dirty="0" sz="1000" spc="-5">
                <a:solidFill>
                  <a:srgbClr val="010202"/>
                </a:solidFill>
                <a:latin typeface="Times New Roman"/>
                <a:cs typeface="Times New Roman"/>
              </a:rPr>
              <a:t>increases. The consequent movement of the positions  </a:t>
            </a:r>
            <a:r>
              <a:rPr dirty="0" sz="1000">
                <a:solidFill>
                  <a:srgbClr val="010202"/>
                </a:solidFill>
                <a:latin typeface="Times New Roman"/>
                <a:cs typeface="Times New Roman"/>
              </a:rPr>
              <a:t>of </a:t>
            </a:r>
            <a:r>
              <a:rPr dirty="0" sz="1000" spc="-5">
                <a:solidFill>
                  <a:srgbClr val="010202"/>
                </a:solidFill>
                <a:latin typeface="Times New Roman"/>
                <a:cs typeface="Times New Roman"/>
              </a:rPr>
              <a:t>curves </a:t>
            </a:r>
            <a:r>
              <a:rPr dirty="0" sz="1000">
                <a:solidFill>
                  <a:srgbClr val="010202"/>
                </a:solidFill>
                <a:latin typeface="Times New Roman"/>
                <a:cs typeface="Times New Roman"/>
              </a:rPr>
              <a:t>I </a:t>
            </a:r>
            <a:r>
              <a:rPr dirty="0" sz="1000" spc="-5">
                <a:solidFill>
                  <a:srgbClr val="010202"/>
                </a:solidFill>
                <a:latin typeface="Times New Roman"/>
                <a:cs typeface="Times New Roman"/>
              </a:rPr>
              <a:t>and II relative to one another is such that the positions </a:t>
            </a:r>
            <a:r>
              <a:rPr dirty="0" sz="1000" i="1">
                <a:solidFill>
                  <a:srgbClr val="010202"/>
                </a:solidFill>
                <a:latin typeface="Times New Roman"/>
                <a:cs typeface="Times New Roman"/>
              </a:rPr>
              <a:t>e </a:t>
            </a:r>
            <a:r>
              <a:rPr dirty="0" sz="1000">
                <a:solidFill>
                  <a:srgbClr val="010202"/>
                </a:solidFill>
                <a:latin typeface="Times New Roman"/>
                <a:cs typeface="Times New Roman"/>
              </a:rPr>
              <a:t>and </a:t>
            </a:r>
            <a:r>
              <a:rPr dirty="0" sz="1000" i="1">
                <a:solidFill>
                  <a:srgbClr val="010202"/>
                </a:solidFill>
                <a:latin typeface="Times New Roman"/>
                <a:cs typeface="Times New Roman"/>
              </a:rPr>
              <a:t>f </a:t>
            </a:r>
            <a:r>
              <a:rPr dirty="0" sz="1000">
                <a:solidFill>
                  <a:srgbClr val="010202"/>
                </a:solidFill>
                <a:latin typeface="Times New Roman"/>
                <a:cs typeface="Times New Roman"/>
              </a:rPr>
              <a:t>of the double  tangent to the curves shift to the left. </a:t>
            </a:r>
            <a:r>
              <a:rPr dirty="0" sz="1000" spc="-5">
                <a:solidFill>
                  <a:srgbClr val="010202"/>
                </a:solidFill>
                <a:latin typeface="Times New Roman"/>
                <a:cs typeface="Times New Roman"/>
              </a:rPr>
              <a:t>Correspondingly, </a:t>
            </a:r>
            <a:r>
              <a:rPr dirty="0" sz="1000">
                <a:solidFill>
                  <a:srgbClr val="010202"/>
                </a:solidFill>
                <a:latin typeface="Times New Roman"/>
                <a:cs typeface="Times New Roman"/>
              </a:rPr>
              <a:t>if the temperature is increased, the  relative movement of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curves is such that </a:t>
            </a:r>
            <a:r>
              <a:rPr dirty="0" sz="1000" i="1">
                <a:solidFill>
                  <a:srgbClr val="010202"/>
                </a:solidFill>
                <a:latin typeface="Times New Roman"/>
                <a:cs typeface="Times New Roman"/>
              </a:rPr>
              <a:t>e </a:t>
            </a:r>
            <a:r>
              <a:rPr dirty="0" sz="1000">
                <a:solidFill>
                  <a:srgbClr val="010202"/>
                </a:solidFill>
                <a:latin typeface="Times New Roman"/>
                <a:cs typeface="Times New Roman"/>
              </a:rPr>
              <a:t>and </a:t>
            </a:r>
            <a:r>
              <a:rPr dirty="0" sz="1000" i="1">
                <a:solidFill>
                  <a:srgbClr val="010202"/>
                </a:solidFill>
                <a:latin typeface="Times New Roman"/>
                <a:cs typeface="Times New Roman"/>
              </a:rPr>
              <a:t>f </a:t>
            </a:r>
            <a:r>
              <a:rPr dirty="0" sz="1000">
                <a:solidFill>
                  <a:srgbClr val="010202"/>
                </a:solidFill>
                <a:latin typeface="Times New Roman"/>
                <a:cs typeface="Times New Roman"/>
              </a:rPr>
              <a:t>shift to the right.  </a:t>
            </a:r>
            <a:r>
              <a:rPr dirty="0" sz="1000" spc="-5">
                <a:solidFill>
                  <a:srgbClr val="010202"/>
                </a:solidFill>
                <a:latin typeface="Times New Roman"/>
                <a:cs typeface="Times New Roman"/>
              </a:rPr>
              <a:t>The loci of </a:t>
            </a:r>
            <a:r>
              <a:rPr dirty="0" sz="1000" i="1">
                <a:solidFill>
                  <a:srgbClr val="010202"/>
                </a:solidFill>
                <a:latin typeface="Times New Roman"/>
                <a:cs typeface="Times New Roman"/>
              </a:rPr>
              <a:t>e </a:t>
            </a:r>
            <a:r>
              <a:rPr dirty="0" sz="1000">
                <a:solidFill>
                  <a:srgbClr val="010202"/>
                </a:solidFill>
                <a:latin typeface="Times New Roman"/>
                <a:cs typeface="Times New Roman"/>
              </a:rPr>
              <a:t>and </a:t>
            </a:r>
            <a:r>
              <a:rPr dirty="0" sz="1000" i="1">
                <a:solidFill>
                  <a:srgbClr val="010202"/>
                </a:solidFill>
                <a:latin typeface="Times New Roman"/>
                <a:cs typeface="Times New Roman"/>
              </a:rPr>
              <a:t>f </a:t>
            </a:r>
            <a:r>
              <a:rPr dirty="0" sz="1000" spc="-5">
                <a:solidFill>
                  <a:srgbClr val="010202"/>
                </a:solidFill>
                <a:latin typeface="Times New Roman"/>
                <a:cs typeface="Times New Roman"/>
              </a:rPr>
              <a:t>with change in temperature trace out the liquidus and solidus lines,  </a:t>
            </a:r>
            <a:r>
              <a:rPr dirty="0" sz="1000" spc="-10">
                <a:solidFill>
                  <a:srgbClr val="010202"/>
                </a:solidFill>
                <a:latin typeface="Times New Roman"/>
                <a:cs typeface="Times New Roman"/>
              </a:rPr>
              <a:t>respectively.</a:t>
            </a:r>
            <a:endParaRPr sz="1000">
              <a:latin typeface="Times New Roman"/>
              <a:cs typeface="Times New Roman"/>
            </a:endParaRPr>
          </a:p>
          <a:p>
            <a:pPr algn="just" marL="139065">
              <a:lnSpc>
                <a:spcPts val="1160"/>
              </a:lnSpc>
            </a:pPr>
            <a:r>
              <a:rPr dirty="0" sz="1000" spc="-5">
                <a:solidFill>
                  <a:srgbClr val="010202"/>
                </a:solidFill>
                <a:latin typeface="Times New Roman"/>
                <a:cs typeface="Times New Roman"/>
              </a:rPr>
              <a:t>For equilibrium between the solid and liquid</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phases,</a:t>
            </a:r>
            <a:endParaRPr sz="1000">
              <a:latin typeface="Times New Roman"/>
              <a:cs typeface="Times New Roman"/>
            </a:endParaRPr>
          </a:p>
          <a:p>
            <a:pPr>
              <a:lnSpc>
                <a:spcPct val="100000"/>
              </a:lnSpc>
            </a:pPr>
            <a:endParaRPr sz="1100">
              <a:latin typeface="Times New Roman"/>
              <a:cs typeface="Times New Roman"/>
            </a:endParaRPr>
          </a:p>
          <a:p>
            <a:pPr algn="r" marR="5080">
              <a:lnSpc>
                <a:spcPct val="100000"/>
              </a:lnSpc>
              <a:spcBef>
                <a:spcPts val="735"/>
              </a:spcBef>
            </a:pPr>
            <a:r>
              <a:rPr dirty="0" sz="1000">
                <a:solidFill>
                  <a:srgbClr val="010202"/>
                </a:solidFill>
                <a:latin typeface="Times New Roman"/>
                <a:cs typeface="Times New Roman"/>
              </a:rPr>
              <a:t>(10.7)</a:t>
            </a:r>
            <a:endParaRPr sz="1000">
              <a:latin typeface="Times New Roman"/>
              <a:cs typeface="Times New Roman"/>
            </a:endParaRPr>
          </a:p>
          <a:p>
            <a:pPr>
              <a:lnSpc>
                <a:spcPct val="100000"/>
              </a:lnSpc>
              <a:spcBef>
                <a:spcPts val="20"/>
              </a:spcBef>
            </a:pPr>
            <a:endParaRPr sz="1550">
              <a:latin typeface="Times New Roman"/>
              <a:cs typeface="Times New Roman"/>
            </a:endParaRPr>
          </a:p>
          <a:p>
            <a:pPr marL="25400">
              <a:lnSpc>
                <a:spcPct val="100000"/>
              </a:lnSpc>
            </a:pPr>
            <a:r>
              <a:rPr dirty="0" sz="1000">
                <a:solidFill>
                  <a:srgbClr val="010202"/>
                </a:solidFill>
                <a:latin typeface="Times New Roman"/>
                <a:cs typeface="Times New Roman"/>
              </a:rPr>
              <a:t>and</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5080">
              <a:lnSpc>
                <a:spcPct val="100000"/>
              </a:lnSpc>
              <a:spcBef>
                <a:spcPts val="5"/>
              </a:spcBef>
            </a:pPr>
            <a:r>
              <a:rPr dirty="0" sz="1000">
                <a:solidFill>
                  <a:srgbClr val="010202"/>
                </a:solidFill>
                <a:latin typeface="Times New Roman"/>
                <a:cs typeface="Times New Roman"/>
              </a:rPr>
              <a:t>(10.8)</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25400" marR="15240">
              <a:lnSpc>
                <a:spcPct val="100000"/>
              </a:lnSpc>
            </a:pPr>
            <a:r>
              <a:rPr dirty="0" sz="1000" spc="-5">
                <a:solidFill>
                  <a:srgbClr val="010202"/>
                </a:solidFill>
                <a:latin typeface="Times New Roman"/>
                <a:cs typeface="Times New Roman"/>
              </a:rPr>
              <a:t>At any temperature </a:t>
            </a:r>
            <a:r>
              <a:rPr dirty="0" sz="1000" spc="-40" i="1">
                <a:solidFill>
                  <a:srgbClr val="010202"/>
                </a:solidFill>
                <a:latin typeface="Times New Roman"/>
                <a:cs typeface="Times New Roman"/>
              </a:rPr>
              <a:t>T, </a:t>
            </a:r>
            <a:r>
              <a:rPr dirty="0" sz="1000">
                <a:solidFill>
                  <a:srgbClr val="010202"/>
                </a:solidFill>
                <a:latin typeface="Times New Roman"/>
                <a:cs typeface="Times New Roman"/>
              </a:rPr>
              <a:t>these two conditions fix the solidus and liquidus compositions, i.e.,  </a:t>
            </a:r>
            <a:r>
              <a:rPr dirty="0" sz="1000" spc="-5">
                <a:solidFill>
                  <a:srgbClr val="010202"/>
                </a:solidFill>
                <a:latin typeface="Times New Roman"/>
                <a:cs typeface="Times New Roman"/>
              </a:rPr>
              <a:t>the position of the points of double </a:t>
            </a:r>
            <a:r>
              <a:rPr dirty="0" sz="1000" spc="-15">
                <a:solidFill>
                  <a:srgbClr val="010202"/>
                </a:solidFill>
                <a:latin typeface="Times New Roman"/>
                <a:cs typeface="Times New Roman"/>
              </a:rPr>
              <a:t>tangency. </a:t>
            </a:r>
            <a:r>
              <a:rPr dirty="0" sz="1000" spc="-5">
                <a:solidFill>
                  <a:srgbClr val="010202"/>
                </a:solidFill>
                <a:latin typeface="Times New Roman"/>
                <a:cs typeface="Times New Roman"/>
              </a:rPr>
              <a:t>From Eq.</a:t>
            </a:r>
            <a:r>
              <a:rPr dirty="0" sz="1000">
                <a:solidFill>
                  <a:srgbClr val="010202"/>
                </a:solidFill>
                <a:latin typeface="Times New Roman"/>
                <a:cs typeface="Times New Roman"/>
              </a:rPr>
              <a:t> </a:t>
            </a:r>
            <a:r>
              <a:rPr dirty="0" sz="1000" spc="-5">
                <a:solidFill>
                  <a:srgbClr val="010202"/>
                </a:solidFill>
                <a:latin typeface="Times New Roman"/>
                <a:cs typeface="Times New Roman"/>
              </a:rPr>
              <a:t>(10.5)</a:t>
            </a:r>
            <a:endParaRPr sz="1000">
              <a:latin typeface="Times New Roman"/>
              <a:cs typeface="Times New Roman"/>
            </a:endParaRPr>
          </a:p>
        </p:txBody>
      </p:sp>
      <p:sp>
        <p:nvSpPr>
          <p:cNvPr id="10" name="object 10"/>
          <p:cNvSpPr/>
          <p:nvPr/>
        </p:nvSpPr>
        <p:spPr>
          <a:xfrm>
            <a:off x="1088669" y="2884665"/>
            <a:ext cx="3314700" cy="171450"/>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658359" y="982980"/>
            <a:ext cx="396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(10.10)</a:t>
            </a:r>
            <a:endParaRPr sz="1000">
              <a:latin typeface="Times New Roman"/>
              <a:cs typeface="Times New Roman"/>
            </a:endParaRPr>
          </a:p>
        </p:txBody>
      </p:sp>
      <p:sp>
        <p:nvSpPr>
          <p:cNvPr id="3" name="object 3"/>
          <p:cNvSpPr txBox="1"/>
          <p:nvPr/>
        </p:nvSpPr>
        <p:spPr>
          <a:xfrm>
            <a:off x="444500" y="1275080"/>
            <a:ext cx="84391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From Eq.</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(10.6)</a:t>
            </a:r>
            <a:endParaRPr sz="1000">
              <a:latin typeface="Times New Roman"/>
              <a:cs typeface="Times New Roman"/>
            </a:endParaRPr>
          </a:p>
        </p:txBody>
      </p:sp>
      <p:sp>
        <p:nvSpPr>
          <p:cNvPr id="4" name="object 4"/>
          <p:cNvSpPr/>
          <p:nvPr/>
        </p:nvSpPr>
        <p:spPr>
          <a:xfrm>
            <a:off x="1312862" y="1627504"/>
            <a:ext cx="2428875" cy="381000"/>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44500" y="2211070"/>
            <a:ext cx="45275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thus</a:t>
            </a:r>
            <a:endParaRPr sz="1000">
              <a:latin typeface="Times New Roman"/>
              <a:cs typeface="Times New Roman"/>
            </a:endParaRPr>
          </a:p>
        </p:txBody>
      </p:sp>
      <p:sp>
        <p:nvSpPr>
          <p:cNvPr id="6" name="object 6"/>
          <p:cNvSpPr/>
          <p:nvPr/>
        </p:nvSpPr>
        <p:spPr>
          <a:xfrm>
            <a:off x="771372" y="2563495"/>
            <a:ext cx="3476625" cy="381000"/>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688370" y="2680970"/>
            <a:ext cx="39116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(10.</a:t>
            </a:r>
            <a:r>
              <a:rPr dirty="0" sz="1000" spc="-40">
                <a:solidFill>
                  <a:srgbClr val="010202"/>
                </a:solidFill>
                <a:latin typeface="Times New Roman"/>
                <a:cs typeface="Times New Roman"/>
              </a:rPr>
              <a:t>1</a:t>
            </a:r>
            <a:r>
              <a:rPr dirty="0" sz="1000" spc="-5">
                <a:solidFill>
                  <a:srgbClr val="010202"/>
                </a:solidFill>
                <a:latin typeface="Times New Roman"/>
                <a:cs typeface="Times New Roman"/>
              </a:rPr>
              <a:t>1)</a:t>
            </a:r>
            <a:endParaRPr sz="1000">
              <a:latin typeface="Times New Roman"/>
              <a:cs typeface="Times New Roman"/>
            </a:endParaRPr>
          </a:p>
        </p:txBody>
      </p:sp>
      <p:sp>
        <p:nvSpPr>
          <p:cNvPr id="8" name="object 8"/>
          <p:cNvSpPr txBox="1"/>
          <p:nvPr/>
        </p:nvSpPr>
        <p:spPr>
          <a:xfrm>
            <a:off x="444538" y="3150870"/>
            <a:ext cx="1910714"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Adding Eqs. (10.6) and </a:t>
            </a:r>
            <a:r>
              <a:rPr dirty="0" sz="1000" spc="-10">
                <a:solidFill>
                  <a:srgbClr val="010202"/>
                </a:solidFill>
                <a:latin typeface="Times New Roman"/>
                <a:cs typeface="Times New Roman"/>
              </a:rPr>
              <a:t>(10.11)</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9" name="object 9"/>
          <p:cNvSpPr/>
          <p:nvPr/>
        </p:nvSpPr>
        <p:spPr>
          <a:xfrm>
            <a:off x="602297" y="3493770"/>
            <a:ext cx="3810000" cy="371475"/>
          </a:xfrm>
          <a:prstGeom prst="rect">
            <a:avLst/>
          </a:prstGeom>
          <a:blipFill>
            <a:blip r:embed="rId4" cstate="print"/>
            <a:stretch>
              <a:fillRect/>
            </a:stretch>
          </a:blipFill>
        </p:spPr>
        <p:txBody>
          <a:bodyPr wrap="square" lIns="0" tIns="0" rIns="0" bIns="0" rtlCol="0"/>
          <a:lstStyle/>
          <a:p/>
        </p:txBody>
      </p:sp>
      <p:sp>
        <p:nvSpPr>
          <p:cNvPr id="10" name="object 10"/>
          <p:cNvSpPr txBox="1"/>
          <p:nvPr/>
        </p:nvSpPr>
        <p:spPr>
          <a:xfrm>
            <a:off x="4683759" y="3620770"/>
            <a:ext cx="396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(10.12)</a:t>
            </a:r>
            <a:endParaRPr sz="1000">
              <a:latin typeface="Times New Roman"/>
              <a:cs typeface="Times New Roman"/>
            </a:endParaRPr>
          </a:p>
        </p:txBody>
      </p:sp>
      <p:sp>
        <p:nvSpPr>
          <p:cNvPr id="11" name="object 11"/>
          <p:cNvSpPr txBox="1"/>
          <p:nvPr/>
        </p:nvSpPr>
        <p:spPr>
          <a:xfrm>
            <a:off x="444500" y="4090670"/>
            <a:ext cx="226504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Thus, from Eqs. (10.7), (10.10), and</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(10.12)</a:t>
            </a:r>
            <a:endParaRPr sz="1000">
              <a:latin typeface="Times New Roman"/>
              <a:cs typeface="Times New Roman"/>
            </a:endParaRPr>
          </a:p>
        </p:txBody>
      </p:sp>
      <p:sp>
        <p:nvSpPr>
          <p:cNvPr id="12" name="object 12"/>
          <p:cNvSpPr/>
          <p:nvPr/>
        </p:nvSpPr>
        <p:spPr>
          <a:xfrm>
            <a:off x="1564322" y="4443095"/>
            <a:ext cx="1885950" cy="142875"/>
          </a:xfrm>
          <a:prstGeom prst="rect">
            <a:avLst/>
          </a:prstGeom>
          <a:blipFill>
            <a:blip r:embed="rId5" cstate="print"/>
            <a:stretch>
              <a:fillRect/>
            </a:stretch>
          </a:blipFill>
        </p:spPr>
        <p:txBody>
          <a:bodyPr wrap="square" lIns="0" tIns="0" rIns="0" bIns="0" rtlCol="0"/>
          <a:lstStyle/>
          <a:p/>
        </p:txBody>
      </p:sp>
      <p:sp>
        <p:nvSpPr>
          <p:cNvPr id="13" name="object 13"/>
          <p:cNvSpPr txBox="1"/>
          <p:nvPr/>
        </p:nvSpPr>
        <p:spPr>
          <a:xfrm>
            <a:off x="4683759" y="4560568"/>
            <a:ext cx="396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(10.13)</a:t>
            </a:r>
            <a:endParaRPr sz="1000">
              <a:latin typeface="Times New Roman"/>
              <a:cs typeface="Times New Roman"/>
            </a:endParaRPr>
          </a:p>
        </p:txBody>
      </p:sp>
      <p:sp>
        <p:nvSpPr>
          <p:cNvPr id="14" name="object 14"/>
          <p:cNvSpPr txBox="1"/>
          <p:nvPr/>
        </p:nvSpPr>
        <p:spPr>
          <a:xfrm>
            <a:off x="444500" y="5030468"/>
            <a:ext cx="2009775" cy="177800"/>
          </a:xfrm>
          <a:prstGeom prst="rect">
            <a:avLst/>
          </a:prstGeom>
        </p:spPr>
        <p:txBody>
          <a:bodyPr wrap="square" lIns="0" tIns="12700" rIns="0" bIns="0" rtlCol="0" vert="horz">
            <a:spAutoFit/>
          </a:bodyPr>
          <a:lstStyle/>
          <a:p>
            <a:pPr marL="12700">
              <a:lnSpc>
                <a:spcPct val="100000"/>
              </a:lnSpc>
              <a:spcBef>
                <a:spcPts val="100"/>
              </a:spcBef>
            </a:pPr>
            <a:r>
              <a:rPr dirty="0" sz="1000" spc="-15">
                <a:solidFill>
                  <a:srgbClr val="010202"/>
                </a:solidFill>
                <a:latin typeface="Times New Roman"/>
                <a:cs typeface="Times New Roman"/>
              </a:rPr>
              <a:t>Similarly, </a:t>
            </a:r>
            <a:r>
              <a:rPr dirty="0" sz="1000" spc="-5">
                <a:solidFill>
                  <a:srgbClr val="010202"/>
                </a:solidFill>
                <a:latin typeface="Times New Roman"/>
                <a:cs typeface="Times New Roman"/>
              </a:rPr>
              <a:t>from Eqs. (10.5) and</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(9.33b)</a:t>
            </a:r>
            <a:endParaRPr sz="1000">
              <a:latin typeface="Times New Roman"/>
              <a:cs typeface="Times New Roman"/>
            </a:endParaRPr>
          </a:p>
        </p:txBody>
      </p:sp>
      <p:sp>
        <p:nvSpPr>
          <p:cNvPr id="15" name="object 15"/>
          <p:cNvSpPr/>
          <p:nvPr/>
        </p:nvSpPr>
        <p:spPr>
          <a:xfrm>
            <a:off x="602297" y="5373370"/>
            <a:ext cx="3810000" cy="371475"/>
          </a:xfrm>
          <a:prstGeom prst="rect">
            <a:avLst/>
          </a:prstGeom>
          <a:blipFill>
            <a:blip r:embed="rId6" cstate="print"/>
            <a:stretch>
              <a:fillRect/>
            </a:stretch>
          </a:blipFill>
        </p:spPr>
        <p:txBody>
          <a:bodyPr wrap="square" lIns="0" tIns="0" rIns="0" bIns="0" rtlCol="0"/>
          <a:lstStyle/>
          <a:p/>
        </p:txBody>
      </p:sp>
      <p:sp>
        <p:nvSpPr>
          <p:cNvPr id="16" name="object 16"/>
          <p:cNvSpPr txBox="1"/>
          <p:nvPr/>
        </p:nvSpPr>
        <p:spPr>
          <a:xfrm>
            <a:off x="4683759" y="5500370"/>
            <a:ext cx="396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(10.14)</a:t>
            </a:r>
            <a:endParaRPr sz="1000">
              <a:latin typeface="Times New Roman"/>
              <a:cs typeface="Times New Roman"/>
            </a:endParaRPr>
          </a:p>
        </p:txBody>
      </p:sp>
      <p:sp>
        <p:nvSpPr>
          <p:cNvPr id="17" name="object 17"/>
          <p:cNvSpPr txBox="1"/>
          <p:nvPr/>
        </p:nvSpPr>
        <p:spPr>
          <a:xfrm>
            <a:off x="444500" y="5970270"/>
            <a:ext cx="169735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from Eqs. (10.6) and</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(9.33b)</a:t>
            </a:r>
            <a:endParaRPr sz="1000">
              <a:latin typeface="Times New Roman"/>
              <a:cs typeface="Times New Roman"/>
            </a:endParaRPr>
          </a:p>
        </p:txBody>
      </p:sp>
      <p:sp>
        <p:nvSpPr>
          <p:cNvPr id="18" name="object 18"/>
          <p:cNvSpPr/>
          <p:nvPr/>
        </p:nvSpPr>
        <p:spPr>
          <a:xfrm>
            <a:off x="749934" y="6322695"/>
            <a:ext cx="3514725" cy="371475"/>
          </a:xfrm>
          <a:prstGeom prst="rect">
            <a:avLst/>
          </a:prstGeom>
          <a:blipFill>
            <a:blip r:embed="rId7" cstate="print"/>
            <a:stretch>
              <a:fillRect/>
            </a:stretch>
          </a:blipFill>
        </p:spPr>
        <p:txBody>
          <a:bodyPr wrap="square" lIns="0" tIns="0" rIns="0" bIns="0" rtlCol="0"/>
          <a:lstStyle/>
          <a:p/>
        </p:txBody>
      </p:sp>
      <p:sp>
        <p:nvSpPr>
          <p:cNvPr id="19" name="object 19"/>
          <p:cNvSpPr txBox="1"/>
          <p:nvPr/>
        </p:nvSpPr>
        <p:spPr>
          <a:xfrm>
            <a:off x="4683759" y="6440168"/>
            <a:ext cx="396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(10.15)</a:t>
            </a:r>
            <a:endParaRPr sz="1000">
              <a:latin typeface="Times New Roman"/>
              <a:cs typeface="Times New Roman"/>
            </a:endParaRPr>
          </a:p>
        </p:txBody>
      </p:sp>
      <p:sp>
        <p:nvSpPr>
          <p:cNvPr id="20" name="object 20"/>
          <p:cNvSpPr txBox="1"/>
          <p:nvPr/>
        </p:nvSpPr>
        <p:spPr>
          <a:xfrm>
            <a:off x="444500" y="6910068"/>
            <a:ext cx="229679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Thus, from Eqs. (10.8), (10.14), and</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(10.15),</a:t>
            </a:r>
            <a:endParaRPr sz="1000">
              <a:latin typeface="Times New Roman"/>
              <a:cs typeface="Times New Roman"/>
            </a:endParaRPr>
          </a:p>
        </p:txBody>
      </p:sp>
      <p:sp>
        <p:nvSpPr>
          <p:cNvPr id="21" name="object 21"/>
          <p:cNvSpPr/>
          <p:nvPr/>
        </p:nvSpPr>
        <p:spPr>
          <a:xfrm>
            <a:off x="1526222" y="7262494"/>
            <a:ext cx="1962150" cy="161925"/>
          </a:xfrm>
          <a:prstGeom prst="rect">
            <a:avLst/>
          </a:prstGeom>
          <a:blipFill>
            <a:blip r:embed="rId8" cstate="print"/>
            <a:stretch>
              <a:fillRect/>
            </a:stretch>
          </a:blipFill>
        </p:spPr>
        <p:txBody>
          <a:bodyPr wrap="square" lIns="0" tIns="0" rIns="0" bIns="0" rtlCol="0"/>
          <a:lstStyle/>
          <a:p/>
        </p:txBody>
      </p:sp>
      <p:sp>
        <p:nvSpPr>
          <p:cNvPr id="22" name="object 22"/>
          <p:cNvSpPr txBox="1"/>
          <p:nvPr/>
        </p:nvSpPr>
        <p:spPr>
          <a:xfrm>
            <a:off x="4683759" y="7379969"/>
            <a:ext cx="396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(10.16)</a:t>
            </a:r>
            <a:endParaRPr sz="1000">
              <a:latin typeface="Times New Roman"/>
              <a:cs typeface="Times New Roman"/>
            </a:endParaRPr>
          </a:p>
        </p:txBody>
      </p:sp>
      <p:sp>
        <p:nvSpPr>
          <p:cNvPr id="23" name="object 23"/>
          <p:cNvSpPr txBox="1"/>
          <p:nvPr/>
        </p:nvSpPr>
        <p:spPr>
          <a:xfrm>
            <a:off x="444500" y="403225"/>
            <a:ext cx="2844800" cy="445134"/>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326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ct val="100000"/>
              </a:lnSpc>
              <a:spcBef>
                <a:spcPts val="905"/>
              </a:spcBef>
            </a:pPr>
            <a:r>
              <a:rPr dirty="0" sz="1000" spc="-5">
                <a:solidFill>
                  <a:srgbClr val="010202"/>
                </a:solidFill>
                <a:latin typeface="Times New Roman"/>
                <a:cs typeface="Times New Roman"/>
              </a:rPr>
              <a:t>and thus, adding Eq. (10.5) and (10.9)</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24" name="object 24"/>
          <p:cNvSpPr/>
          <p:nvPr/>
        </p:nvSpPr>
        <p:spPr>
          <a:xfrm>
            <a:off x="1709737" y="1000125"/>
            <a:ext cx="2181225" cy="180975"/>
          </a:xfrm>
          <a:prstGeom prst="rect">
            <a:avLst/>
          </a:prstGeom>
          <a:blipFill>
            <a:blip r:embed="rId9" cstate="print"/>
            <a:stretch>
              <a:fillRect/>
            </a:stretch>
          </a:blipFill>
        </p:spPr>
        <p:txBody>
          <a:bodyPr wrap="square" lIns="0" tIns="0" rIns="0" bIns="0" rtlCol="0"/>
          <a:lstStyle/>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692910" y="1157605"/>
            <a:ext cx="1628775" cy="342900"/>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1350010" y="2144547"/>
            <a:ext cx="2314575" cy="342900"/>
          </a:xfrm>
          <a:prstGeom prst="rect">
            <a:avLst/>
          </a:prstGeom>
          <a:blipFill>
            <a:blip r:embed="rId3" cstate="print"/>
            <a:stretch>
              <a:fillRect/>
            </a:stretch>
          </a:blipFill>
        </p:spPr>
        <p:txBody>
          <a:bodyPr wrap="square" lIns="0" tIns="0" rIns="0" bIns="0" rtlCol="0"/>
          <a:lstStyle/>
          <a:p/>
        </p:txBody>
      </p:sp>
      <p:sp>
        <p:nvSpPr>
          <p:cNvPr id="4" name="object 4"/>
          <p:cNvSpPr/>
          <p:nvPr/>
        </p:nvSpPr>
        <p:spPr>
          <a:xfrm>
            <a:off x="1183322" y="3084347"/>
            <a:ext cx="2647950" cy="361950"/>
          </a:xfrm>
          <a:prstGeom prst="rect">
            <a:avLst/>
          </a:prstGeom>
          <a:blipFill>
            <a:blip r:embed="rId4" cstate="print"/>
            <a:stretch>
              <a:fillRect/>
            </a:stretch>
          </a:blipFill>
        </p:spPr>
        <p:txBody>
          <a:bodyPr wrap="square" lIns="0" tIns="0" rIns="0" bIns="0" rtlCol="0"/>
          <a:lstStyle/>
          <a:p/>
        </p:txBody>
      </p:sp>
      <p:sp>
        <p:nvSpPr>
          <p:cNvPr id="5" name="object 5"/>
          <p:cNvSpPr/>
          <p:nvPr/>
        </p:nvSpPr>
        <p:spPr>
          <a:xfrm>
            <a:off x="1073785" y="4024147"/>
            <a:ext cx="2867025" cy="361950"/>
          </a:xfrm>
          <a:prstGeom prst="rect">
            <a:avLst/>
          </a:prstGeom>
          <a:blipFill>
            <a:blip r:embed="rId5" cstate="print"/>
            <a:stretch>
              <a:fillRect/>
            </a:stretch>
          </a:blipFill>
        </p:spPr>
        <p:txBody>
          <a:bodyPr wrap="square" lIns="0" tIns="0" rIns="0" bIns="0" rtlCol="0"/>
          <a:lstStyle/>
          <a:p/>
        </p:txBody>
      </p:sp>
      <p:sp>
        <p:nvSpPr>
          <p:cNvPr id="6" name="object 6"/>
          <p:cNvSpPr txBox="1"/>
          <p:nvPr/>
        </p:nvSpPr>
        <p:spPr>
          <a:xfrm>
            <a:off x="342900" y="403223"/>
            <a:ext cx="4813300" cy="3916679"/>
          </a:xfrm>
          <a:prstGeom prst="rect">
            <a:avLst/>
          </a:prstGeom>
        </p:spPr>
        <p:txBody>
          <a:bodyPr wrap="square" lIns="0" tIns="12700" rIns="0" bIns="0" rtlCol="0" vert="horz">
            <a:spAutoFit/>
          </a:bodyPr>
          <a:lstStyle/>
          <a:p>
            <a:pPr algn="r" marR="118745">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327</a:t>
            </a:r>
            <a:endParaRPr sz="1000">
              <a:latin typeface="Times New Roman"/>
              <a:cs typeface="Times New Roman"/>
            </a:endParaRPr>
          </a:p>
          <a:p>
            <a:pPr marL="114300" marR="114300">
              <a:lnSpc>
                <a:spcPct val="100000"/>
              </a:lnSpc>
              <a:spcBef>
                <a:spcPts val="765"/>
              </a:spcBef>
            </a:pPr>
            <a:r>
              <a:rPr dirty="0" sz="1000">
                <a:solidFill>
                  <a:srgbClr val="010202"/>
                </a:solidFill>
                <a:latin typeface="Times New Roman"/>
                <a:cs typeface="Times New Roman"/>
              </a:rPr>
              <a:t>The solidus and liquidus compositions are thus determined by Eqs. (10.13) and (10.16) as  </a:t>
            </a:r>
            <a:r>
              <a:rPr dirty="0" sz="1000" spc="-5">
                <a:solidFill>
                  <a:srgbClr val="010202"/>
                </a:solidFill>
                <a:latin typeface="Times New Roman"/>
                <a:cs typeface="Times New Roman"/>
              </a:rPr>
              <a:t>follows. Eq. (10.13) can be written</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81280">
              <a:lnSpc>
                <a:spcPct val="100000"/>
              </a:lnSpc>
            </a:pPr>
            <a:r>
              <a:rPr dirty="0" sz="1000">
                <a:solidFill>
                  <a:srgbClr val="010202"/>
                </a:solidFill>
                <a:latin typeface="Times New Roman"/>
                <a:cs typeface="Times New Roman"/>
              </a:rPr>
              <a:t>(10.17)</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1050">
              <a:latin typeface="Times New Roman"/>
              <a:cs typeface="Times New Roman"/>
            </a:endParaRPr>
          </a:p>
          <a:p>
            <a:pPr marL="114300">
              <a:lnSpc>
                <a:spcPct val="100000"/>
              </a:lnSpc>
            </a:pPr>
            <a:r>
              <a:rPr dirty="0" sz="1000">
                <a:solidFill>
                  <a:srgbClr val="010202"/>
                </a:solidFill>
                <a:latin typeface="Times New Roman"/>
                <a:cs typeface="Times New Roman"/>
              </a:rPr>
              <a:t>and, noting that </a:t>
            </a:r>
            <a:r>
              <a:rPr dirty="0" sz="1000" spc="10" i="1">
                <a:solidFill>
                  <a:srgbClr val="010202"/>
                </a:solidFill>
                <a:latin typeface="Times New Roman"/>
                <a:cs typeface="Times New Roman"/>
              </a:rPr>
              <a:t>X</a:t>
            </a:r>
            <a:r>
              <a:rPr dirty="0" baseline="-33333" sz="1125" spc="15" i="1">
                <a:solidFill>
                  <a:srgbClr val="010202"/>
                </a:solidFill>
                <a:latin typeface="Times New Roman"/>
                <a:cs typeface="Times New Roman"/>
              </a:rPr>
              <a:t>B</a:t>
            </a:r>
            <a:r>
              <a:rPr dirty="0" sz="1000" spc="10">
                <a:solidFill>
                  <a:srgbClr val="010202"/>
                </a:solidFill>
                <a:latin typeface="Times New Roman"/>
                <a:cs typeface="Times New Roman"/>
              </a:rPr>
              <a:t>=1–</a:t>
            </a:r>
            <a:r>
              <a:rPr dirty="0" sz="1000" spc="10" i="1">
                <a:solidFill>
                  <a:srgbClr val="010202"/>
                </a:solidFill>
                <a:latin typeface="Times New Roman"/>
                <a:cs typeface="Times New Roman"/>
              </a:rPr>
              <a:t>X</a:t>
            </a:r>
            <a:r>
              <a:rPr dirty="0" baseline="-33333" sz="1125" spc="15" i="1">
                <a:solidFill>
                  <a:srgbClr val="010202"/>
                </a:solidFill>
                <a:latin typeface="Times New Roman"/>
                <a:cs typeface="Times New Roman"/>
              </a:rPr>
              <a:t>A</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Eq. (10.16) can be written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a:p>
            <a:pPr>
              <a:lnSpc>
                <a:spcPct val="100000"/>
              </a:lnSpc>
            </a:pPr>
            <a:endParaRPr sz="1500">
              <a:latin typeface="Times New Roman"/>
              <a:cs typeface="Times New Roman"/>
            </a:endParaRPr>
          </a:p>
          <a:p>
            <a:pPr algn="r" marR="81280">
              <a:lnSpc>
                <a:spcPct val="100000"/>
              </a:lnSpc>
              <a:spcBef>
                <a:spcPts val="1145"/>
              </a:spcBef>
            </a:pPr>
            <a:r>
              <a:rPr dirty="0" sz="1000">
                <a:solidFill>
                  <a:srgbClr val="010202"/>
                </a:solidFill>
                <a:latin typeface="Times New Roman"/>
                <a:cs typeface="Times New Roman"/>
              </a:rPr>
              <a:t>(10.18)</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114300">
              <a:lnSpc>
                <a:spcPct val="100000"/>
              </a:lnSpc>
              <a:spcBef>
                <a:spcPts val="5"/>
              </a:spcBef>
            </a:pPr>
            <a:r>
              <a:rPr dirty="0" sz="1000" spc="-5">
                <a:solidFill>
                  <a:srgbClr val="010202"/>
                </a:solidFill>
                <a:latin typeface="Times New Roman"/>
                <a:cs typeface="Times New Roman"/>
              </a:rPr>
              <a:t>Combination of Eqs (10.17) and (10.18)</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81280">
              <a:lnSpc>
                <a:spcPct val="100000"/>
              </a:lnSpc>
            </a:pPr>
            <a:r>
              <a:rPr dirty="0" sz="1000">
                <a:solidFill>
                  <a:srgbClr val="010202"/>
                </a:solidFill>
                <a:latin typeface="Times New Roman"/>
                <a:cs typeface="Times New Roman"/>
              </a:rPr>
              <a:t>(10.19)</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114300">
              <a:lnSpc>
                <a:spcPct val="100000"/>
              </a:lnSpc>
              <a:spcBef>
                <a:spcPts val="5"/>
              </a:spcBef>
            </a:pPr>
            <a:r>
              <a:rPr dirty="0" sz="1000">
                <a:solidFill>
                  <a:srgbClr val="010202"/>
                </a:solidFill>
                <a:latin typeface="Times New Roman"/>
                <a:cs typeface="Times New Roman"/>
              </a:rPr>
              <a:t>and</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81280">
              <a:lnSpc>
                <a:spcPct val="100000"/>
              </a:lnSpc>
            </a:pPr>
            <a:r>
              <a:rPr dirty="0" sz="1000">
                <a:solidFill>
                  <a:srgbClr val="010202"/>
                </a:solidFill>
                <a:latin typeface="Times New Roman"/>
                <a:cs typeface="Times New Roman"/>
              </a:rPr>
              <a:t>(10.20)</a:t>
            </a:r>
            <a:endParaRPr sz="1000">
              <a:latin typeface="Times New Roman"/>
              <a:cs typeface="Times New Roman"/>
            </a:endParaRPr>
          </a:p>
        </p:txBody>
      </p:sp>
      <p:sp>
        <p:nvSpPr>
          <p:cNvPr id="7" name="object 7"/>
          <p:cNvSpPr txBox="1"/>
          <p:nvPr/>
        </p:nvSpPr>
        <p:spPr>
          <a:xfrm>
            <a:off x="444500" y="4630572"/>
            <a:ext cx="42100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Thus,</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if</a:t>
            </a:r>
            <a:endParaRPr sz="1000">
              <a:latin typeface="Times New Roman"/>
              <a:cs typeface="Times New Roman"/>
            </a:endParaRPr>
          </a:p>
        </p:txBody>
      </p:sp>
      <p:sp>
        <p:nvSpPr>
          <p:cNvPr id="8" name="object 8"/>
          <p:cNvSpPr/>
          <p:nvPr/>
        </p:nvSpPr>
        <p:spPr>
          <a:xfrm>
            <a:off x="893444" y="4646447"/>
            <a:ext cx="771525" cy="114300"/>
          </a:xfrm>
          <a:prstGeom prst="rect">
            <a:avLst/>
          </a:prstGeom>
          <a:blipFill>
            <a:blip r:embed="rId6" cstate="print"/>
            <a:stretch>
              <a:fillRect/>
            </a:stretch>
          </a:blipFill>
        </p:spPr>
        <p:txBody>
          <a:bodyPr wrap="square" lIns="0" tIns="0" rIns="0" bIns="0" rtlCol="0"/>
          <a:lstStyle/>
          <a:p/>
        </p:txBody>
      </p:sp>
      <p:sp>
        <p:nvSpPr>
          <p:cNvPr id="9" name="object 9"/>
          <p:cNvSpPr txBox="1"/>
          <p:nvPr/>
        </p:nvSpPr>
        <p:spPr>
          <a:xfrm>
            <a:off x="1693545" y="4630572"/>
            <a:ext cx="716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in which</a:t>
            </a:r>
            <a:r>
              <a:rPr dirty="0" sz="1000" spc="-85">
                <a:solidFill>
                  <a:srgbClr val="010202"/>
                </a:solidFill>
                <a:latin typeface="Times New Roman"/>
                <a:cs typeface="Times New Roman"/>
              </a:rPr>
              <a:t> </a:t>
            </a:r>
            <a:r>
              <a:rPr dirty="0" sz="1000">
                <a:solidFill>
                  <a:srgbClr val="010202"/>
                </a:solidFill>
                <a:latin typeface="Times New Roman"/>
                <a:cs typeface="Times New Roman"/>
              </a:rPr>
              <a:t>case</a:t>
            </a:r>
            <a:endParaRPr sz="1000">
              <a:latin typeface="Times New Roman"/>
              <a:cs typeface="Times New Roman"/>
            </a:endParaRPr>
          </a:p>
        </p:txBody>
      </p:sp>
      <p:sp>
        <p:nvSpPr>
          <p:cNvPr id="10" name="object 10"/>
          <p:cNvSpPr/>
          <p:nvPr/>
        </p:nvSpPr>
        <p:spPr>
          <a:xfrm>
            <a:off x="1631950" y="4982997"/>
            <a:ext cx="1790700" cy="361950"/>
          </a:xfrm>
          <a:prstGeom prst="rect">
            <a:avLst/>
          </a:prstGeom>
          <a:blipFill>
            <a:blip r:embed="rId7" cstate="print"/>
            <a:stretch>
              <a:fillRect/>
            </a:stretch>
          </a:blipFill>
        </p:spPr>
        <p:txBody>
          <a:bodyPr wrap="square" lIns="0" tIns="0" rIns="0" bIns="0" rtlCol="0"/>
          <a:lstStyle/>
          <a:p/>
        </p:txBody>
      </p:sp>
      <p:sp>
        <p:nvSpPr>
          <p:cNvPr id="11" name="object 11"/>
          <p:cNvSpPr txBox="1"/>
          <p:nvPr/>
        </p:nvSpPr>
        <p:spPr>
          <a:xfrm>
            <a:off x="444500" y="5075072"/>
            <a:ext cx="4610100" cy="2202815"/>
          </a:xfrm>
          <a:prstGeom prst="rect">
            <a:avLst/>
          </a:prstGeom>
        </p:spPr>
        <p:txBody>
          <a:bodyPr wrap="square" lIns="0" tIns="12700" rIns="0" bIns="0" rtlCol="0" vert="horz">
            <a:spAutoFit/>
          </a:bodyPr>
          <a:lstStyle/>
          <a:p>
            <a:pPr algn="r" marR="5080">
              <a:lnSpc>
                <a:spcPct val="100000"/>
              </a:lnSpc>
              <a:spcBef>
                <a:spcPts val="100"/>
              </a:spcBef>
            </a:pPr>
            <a:r>
              <a:rPr dirty="0" sz="1000">
                <a:solidFill>
                  <a:srgbClr val="010202"/>
                </a:solidFill>
                <a:latin typeface="Times New Roman"/>
                <a:cs typeface="Times New Roman"/>
              </a:rPr>
              <a:t>(10.4)</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5"/>
              </a:spcBef>
            </a:pPr>
            <a:endParaRPr sz="1200">
              <a:latin typeface="Times New Roman"/>
              <a:cs typeface="Times New Roman"/>
            </a:endParaRPr>
          </a:p>
          <a:p>
            <a:pPr algn="just" marL="12700" marR="16510">
              <a:lnSpc>
                <a:spcPct val="100000"/>
              </a:lnSpc>
            </a:pPr>
            <a:r>
              <a:rPr dirty="0" sz="1000" spc="-5">
                <a:solidFill>
                  <a:srgbClr val="010202"/>
                </a:solidFill>
                <a:latin typeface="Times New Roman"/>
                <a:cs typeface="Times New Roman"/>
              </a:rPr>
              <a:t>it is seen that the phase diagram 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which forms ideal solid and liquid solutions  is determined only by the melting temperatures and the molar heats of melting of the  </a:t>
            </a:r>
            <a:r>
              <a:rPr dirty="0" sz="1000">
                <a:solidFill>
                  <a:srgbClr val="010202"/>
                </a:solidFill>
                <a:latin typeface="Times New Roman"/>
                <a:cs typeface="Times New Roman"/>
              </a:rPr>
              <a:t>components.</a:t>
            </a:r>
            <a:endParaRPr sz="1000">
              <a:latin typeface="Times New Roman"/>
              <a:cs typeface="Times New Roman"/>
            </a:endParaRPr>
          </a:p>
          <a:p>
            <a:pPr>
              <a:lnSpc>
                <a:spcPct val="100000"/>
              </a:lnSpc>
              <a:spcBef>
                <a:spcPts val="35"/>
              </a:spcBef>
            </a:pPr>
            <a:endParaRPr sz="1550">
              <a:latin typeface="Times New Roman"/>
              <a:cs typeface="Times New Roman"/>
            </a:endParaRPr>
          </a:p>
          <a:p>
            <a:pPr algn="ctr" marR="3810">
              <a:lnSpc>
                <a:spcPct val="100000"/>
              </a:lnSpc>
            </a:pPr>
            <a:r>
              <a:rPr dirty="0" sz="1000" b="1">
                <a:solidFill>
                  <a:srgbClr val="010202"/>
                </a:solidFill>
                <a:latin typeface="Times New Roman"/>
                <a:cs typeface="Times New Roman"/>
              </a:rPr>
              <a:t>Example</a:t>
            </a:r>
            <a:endParaRPr sz="1000">
              <a:latin typeface="Times New Roman"/>
              <a:cs typeface="Times New Roman"/>
            </a:endParaRPr>
          </a:p>
          <a:p>
            <a:pPr algn="just" marL="12700" marR="12065">
              <a:lnSpc>
                <a:spcPct val="100000"/>
              </a:lnSpc>
              <a:spcBef>
                <a:spcPts val="625"/>
              </a:spcBef>
            </a:pPr>
            <a:r>
              <a:rPr dirty="0" sz="1000">
                <a:solidFill>
                  <a:srgbClr val="010202"/>
                </a:solidFill>
                <a:latin typeface="Times New Roman"/>
                <a:cs typeface="Times New Roman"/>
              </a:rPr>
              <a:t>The system Ge-Si exhibits complete ranges of liquid and solid solutions. (1) Calculate the  phase diagram for the system assuming that the solid and liquid solutions are Raoultian in  </a:t>
            </a:r>
            <a:r>
              <a:rPr dirty="0" sz="1000" spc="-5">
                <a:solidFill>
                  <a:srgbClr val="010202"/>
                </a:solidFill>
                <a:latin typeface="Times New Roman"/>
                <a:cs typeface="Times New Roman"/>
              </a:rPr>
              <a:t>their behavior and (2) calculate the temperature at which the liquidus (and hence solidus)  composition exerts its maximum vapor</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pressure.</a:t>
            </a:r>
            <a:endParaRPr sz="1000">
              <a:latin typeface="Times New Roman"/>
              <a:cs typeface="Times New Roman"/>
            </a:endParaRPr>
          </a:p>
          <a:p>
            <a:pPr algn="just" marL="139700">
              <a:lnSpc>
                <a:spcPct val="100000"/>
              </a:lnSpc>
            </a:pPr>
            <a:r>
              <a:rPr dirty="0" sz="1000" spc="-5">
                <a:solidFill>
                  <a:srgbClr val="010202"/>
                </a:solidFill>
                <a:latin typeface="Times New Roman"/>
                <a:cs typeface="Times New Roman"/>
              </a:rPr>
              <a:t>Silicon melts at 1685 K, and its standard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change on melting</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12" name="object 12"/>
          <p:cNvSpPr/>
          <p:nvPr/>
        </p:nvSpPr>
        <p:spPr>
          <a:xfrm>
            <a:off x="1741487" y="7452194"/>
            <a:ext cx="1571625" cy="142875"/>
          </a:xfrm>
          <a:prstGeom prst="rect">
            <a:avLst/>
          </a:prstGeom>
          <a:blipFill>
            <a:blip r:embed="rId8" cstate="print"/>
            <a:stretch>
              <a:fillRect/>
            </a:stretch>
          </a:blipFill>
        </p:spPr>
        <p:txBody>
          <a:bodyPr wrap="square" lIns="0" tIns="0" rIns="0" bIns="0" rtlCol="0"/>
          <a:lstStyle/>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440055"/>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328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ct val="100000"/>
              </a:lnSpc>
              <a:spcBef>
                <a:spcPts val="865"/>
              </a:spcBef>
            </a:pPr>
            <a:r>
              <a:rPr dirty="0" sz="1000" spc="-5">
                <a:solidFill>
                  <a:srgbClr val="010202"/>
                </a:solidFill>
                <a:latin typeface="Times New Roman"/>
                <a:cs typeface="Times New Roman"/>
              </a:rPr>
              <a:t>The saturated vapor pressure of solid Si</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3" name="object 3"/>
          <p:cNvSpPr/>
          <p:nvPr/>
        </p:nvSpPr>
        <p:spPr>
          <a:xfrm>
            <a:off x="1127125" y="1017905"/>
            <a:ext cx="2800350" cy="3048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525269"/>
            <a:ext cx="432562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Germanium melts at 1213 K and its standard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change on melting</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5" name="object 5"/>
          <p:cNvSpPr/>
          <p:nvPr/>
        </p:nvSpPr>
        <p:spPr>
          <a:xfrm>
            <a:off x="1708150" y="1877695"/>
            <a:ext cx="1638300" cy="14287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2223134"/>
            <a:ext cx="225044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The saturated vapor pressure of liquid Ge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7" name="object 7"/>
          <p:cNvSpPr/>
          <p:nvPr/>
        </p:nvSpPr>
        <p:spPr>
          <a:xfrm>
            <a:off x="1108075" y="2575560"/>
            <a:ext cx="2838450" cy="31432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3082925"/>
            <a:ext cx="353822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The equation of the liquidus line is then obtained from Eq. (10.20)</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9" name="object 9"/>
          <p:cNvSpPr/>
          <p:nvPr/>
        </p:nvSpPr>
        <p:spPr>
          <a:xfrm>
            <a:off x="941387" y="3435350"/>
            <a:ext cx="3171825" cy="74295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4371340"/>
            <a:ext cx="341122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the equation of the solidus line is obtained from Eq. (10.19)</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11" name="object 11"/>
          <p:cNvSpPr/>
          <p:nvPr/>
        </p:nvSpPr>
        <p:spPr>
          <a:xfrm>
            <a:off x="1131887" y="4723765"/>
            <a:ext cx="2790825" cy="733425"/>
          </a:xfrm>
          <a:prstGeom prst="rect">
            <a:avLst/>
          </a:prstGeom>
          <a:blipFill>
            <a:blip r:embed="rId6" cstate="print"/>
            <a:stretch>
              <a:fillRect/>
            </a:stretch>
          </a:blipFill>
        </p:spPr>
        <p:txBody>
          <a:bodyPr wrap="square" lIns="0" tIns="0" rIns="0" bIns="0" rtlCol="0"/>
          <a:lstStyle/>
          <a:p/>
        </p:txBody>
      </p:sp>
      <p:sp>
        <p:nvSpPr>
          <p:cNvPr id="12" name="object 12"/>
          <p:cNvSpPr/>
          <p:nvPr/>
        </p:nvSpPr>
        <p:spPr>
          <a:xfrm>
            <a:off x="1727200" y="6469379"/>
            <a:ext cx="1600200" cy="142875"/>
          </a:xfrm>
          <a:prstGeom prst="rect">
            <a:avLst/>
          </a:prstGeom>
          <a:blipFill>
            <a:blip r:embed="rId7" cstate="print"/>
            <a:stretch>
              <a:fillRect/>
            </a:stretch>
          </a:blipFill>
        </p:spPr>
        <p:txBody>
          <a:bodyPr wrap="square" lIns="0" tIns="0" rIns="0" bIns="0" rtlCol="0"/>
          <a:lstStyle/>
          <a:p/>
        </p:txBody>
      </p:sp>
      <p:sp>
        <p:nvSpPr>
          <p:cNvPr id="13" name="object 13"/>
          <p:cNvSpPr txBox="1"/>
          <p:nvPr/>
        </p:nvSpPr>
        <p:spPr>
          <a:xfrm>
            <a:off x="444500" y="5659754"/>
            <a:ext cx="4598035" cy="1104900"/>
          </a:xfrm>
          <a:prstGeom prst="rect">
            <a:avLst/>
          </a:prstGeom>
        </p:spPr>
        <p:txBody>
          <a:bodyPr wrap="square" lIns="0" tIns="12700" rIns="0" bIns="0" rtlCol="0" vert="horz">
            <a:spAutoFit/>
          </a:bodyPr>
          <a:lstStyle/>
          <a:p>
            <a:pPr marL="12700" marR="5080">
              <a:lnSpc>
                <a:spcPct val="100000"/>
              </a:lnSpc>
              <a:spcBef>
                <a:spcPts val="100"/>
              </a:spcBef>
            </a:pPr>
            <a:r>
              <a:rPr dirty="0" sz="1000">
                <a:solidFill>
                  <a:srgbClr val="010202"/>
                </a:solidFill>
                <a:latin typeface="Times New Roman"/>
                <a:cs typeface="Times New Roman"/>
              </a:rPr>
              <a:t>The calculated liquidus and solidus lines are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comparison with the measured  </a:t>
            </a:r>
            <a:r>
              <a:rPr dirty="0" sz="1000" spc="-5">
                <a:solidFill>
                  <a:srgbClr val="010202"/>
                </a:solidFill>
                <a:latin typeface="Times New Roman"/>
                <a:cs typeface="Times New Roman"/>
              </a:rPr>
              <a:t>lines in Fig.</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10.9</a:t>
            </a:r>
            <a:r>
              <a:rPr dirty="0" sz="1000" spc="-5" i="1">
                <a:solidFill>
                  <a:srgbClr val="010202"/>
                </a:solidFill>
                <a:latin typeface="Times New Roman"/>
                <a:cs typeface="Times New Roman"/>
              </a:rPr>
              <a:t>a</a:t>
            </a:r>
            <a:r>
              <a:rPr dirty="0" sz="1000" spc="-5">
                <a:solidFill>
                  <a:srgbClr val="010202"/>
                </a:solidFill>
                <a:latin typeface="Times New Roman"/>
                <a:cs typeface="Times New Roman"/>
              </a:rPr>
              <a:t>.</a:t>
            </a:r>
            <a:endParaRPr sz="1000">
              <a:latin typeface="Times New Roman"/>
              <a:cs typeface="Times New Roman"/>
            </a:endParaRPr>
          </a:p>
          <a:p>
            <a:pPr marL="12700" marR="5080" indent="127000">
              <a:lnSpc>
                <a:spcPct val="100000"/>
              </a:lnSpc>
            </a:pPr>
            <a:r>
              <a:rPr dirty="0" sz="1000" spc="-5">
                <a:solidFill>
                  <a:srgbClr val="010202"/>
                </a:solidFill>
                <a:latin typeface="Times New Roman"/>
                <a:cs typeface="Times New Roman"/>
              </a:rPr>
              <a:t>The partial pressure of Si exerted by the solidus composition (and hence by the  corresponding liquidus melt) at the temperature </a:t>
            </a:r>
            <a:r>
              <a:rPr dirty="0" sz="1000" spc="-5" i="1">
                <a:solidFill>
                  <a:srgbClr val="010202"/>
                </a:solidFill>
                <a:latin typeface="Times New Roman"/>
                <a:cs typeface="Times New Roman"/>
              </a:rPr>
              <a:t>T</a:t>
            </a:r>
            <a:r>
              <a:rPr dirty="0" sz="1000" spc="-30" i="1">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179705">
              <a:lnSpc>
                <a:spcPct val="100000"/>
              </a:lnSpc>
            </a:pPr>
            <a:r>
              <a:rPr dirty="0" sz="1000" spc="-5">
                <a:solidFill>
                  <a:srgbClr val="010202"/>
                </a:solidFill>
                <a:latin typeface="Times New Roman"/>
                <a:cs typeface="Times New Roman"/>
              </a:rPr>
              <a:t>(i)</a:t>
            </a:r>
            <a:endParaRPr sz="10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19100" y="403223"/>
            <a:ext cx="4650105" cy="579755"/>
          </a:xfrm>
          <a:prstGeom prst="rect">
            <a:avLst/>
          </a:prstGeom>
        </p:spPr>
        <p:txBody>
          <a:bodyPr wrap="square" lIns="0" tIns="12700" rIns="0" bIns="0" rtlCol="0" vert="horz">
            <a:spAutoFit/>
          </a:bodyPr>
          <a:lstStyle/>
          <a:p>
            <a:pPr marL="612775">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a:t>
            </a:r>
            <a:r>
              <a:rPr dirty="0" sz="1000" spc="240" i="1">
                <a:solidFill>
                  <a:srgbClr val="231F20"/>
                </a:solidFill>
                <a:latin typeface="Times New Roman"/>
                <a:cs typeface="Times New Roman"/>
              </a:rPr>
              <a:t> </a:t>
            </a:r>
            <a:r>
              <a:rPr dirty="0" sz="1000">
                <a:solidFill>
                  <a:srgbClr val="231F20"/>
                </a:solidFill>
                <a:latin typeface="Times New Roman"/>
                <a:cs typeface="Times New Roman"/>
              </a:rPr>
              <a:t>311</a:t>
            </a:r>
            <a:endParaRPr sz="1000">
              <a:latin typeface="Times New Roman"/>
              <a:cs typeface="Times New Roman"/>
            </a:endParaRPr>
          </a:p>
          <a:p>
            <a:pPr marL="38100" marR="30480">
              <a:lnSpc>
                <a:spcPct val="100000"/>
              </a:lnSpc>
              <a:spcBef>
                <a:spcPts val="765"/>
              </a:spcBef>
            </a:pPr>
            <a:r>
              <a:rPr dirty="0" sz="1000">
                <a:solidFill>
                  <a:srgbClr val="010202"/>
                </a:solidFill>
                <a:latin typeface="Times New Roman"/>
                <a:cs typeface="Times New Roman"/>
              </a:rPr>
              <a:t>free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of the pure unmixed components are assigned the value of zero. If the  </a:t>
            </a:r>
            <a:r>
              <a:rPr dirty="0" sz="1000" spc="-5">
                <a:solidFill>
                  <a:srgbClr val="010202"/>
                </a:solidFill>
                <a:latin typeface="Times New Roman"/>
                <a:cs typeface="Times New Roman"/>
              </a:rPr>
              <a:t>solution is ideal, i.e., if </a:t>
            </a:r>
            <a:r>
              <a:rPr dirty="0" sz="1000" i="1">
                <a:solidFill>
                  <a:srgbClr val="010202"/>
                </a:solidFill>
                <a:latin typeface="Times New Roman"/>
                <a:cs typeface="Times New Roman"/>
              </a:rPr>
              <a:t>a</a:t>
            </a:r>
            <a:r>
              <a:rPr dirty="0" baseline="-33333" sz="1125" i="1">
                <a:solidFill>
                  <a:srgbClr val="010202"/>
                </a:solidFill>
                <a:latin typeface="Times New Roman"/>
                <a:cs typeface="Times New Roman"/>
              </a:rPr>
              <a:t>i</a:t>
            </a:r>
            <a:r>
              <a:rPr dirty="0" sz="1000">
                <a:solidFill>
                  <a:srgbClr val="010202"/>
                </a:solidFill>
                <a:latin typeface="Times New Roman"/>
                <a:cs typeface="Times New Roman"/>
              </a:rPr>
              <a:t>=</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i</a:t>
            </a:r>
            <a:r>
              <a:rPr dirty="0" sz="1000" i="1">
                <a:solidFill>
                  <a:srgbClr val="010202"/>
                </a:solidFill>
                <a:latin typeface="Times New Roman"/>
                <a:cs typeface="Times New Roman"/>
              </a:rPr>
              <a:t>, </a:t>
            </a:r>
            <a:r>
              <a:rPr dirty="0" sz="1000" spc="-5">
                <a:solidFill>
                  <a:srgbClr val="010202"/>
                </a:solidFill>
                <a:latin typeface="Times New Roman"/>
                <a:cs typeface="Times New Roman"/>
              </a:rPr>
              <a:t>then the molar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mixing, given by</a:t>
            </a:r>
            <a:endParaRPr sz="1000">
              <a:latin typeface="Times New Roman"/>
              <a:cs typeface="Times New Roman"/>
            </a:endParaRPr>
          </a:p>
        </p:txBody>
      </p:sp>
      <p:sp>
        <p:nvSpPr>
          <p:cNvPr id="3" name="object 3"/>
          <p:cNvSpPr/>
          <p:nvPr/>
        </p:nvSpPr>
        <p:spPr>
          <a:xfrm>
            <a:off x="1546225" y="1204747"/>
            <a:ext cx="1962150" cy="16192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466725" y="1775625"/>
            <a:ext cx="647700" cy="133350"/>
          </a:xfrm>
          <a:prstGeom prst="rect">
            <a:avLst/>
          </a:prstGeom>
          <a:blipFill>
            <a:blip r:embed="rId3" cstate="print"/>
            <a:stretch>
              <a:fillRect/>
            </a:stretch>
          </a:blipFill>
        </p:spPr>
        <p:txBody>
          <a:bodyPr wrap="square" lIns="0" tIns="0" rIns="0" bIns="0" rtlCol="0"/>
          <a:lstStyle/>
          <a:p/>
        </p:txBody>
      </p:sp>
      <p:sp>
        <p:nvSpPr>
          <p:cNvPr id="5" name="object 5"/>
          <p:cNvSpPr/>
          <p:nvPr/>
        </p:nvSpPr>
        <p:spPr>
          <a:xfrm>
            <a:off x="1443355" y="1756575"/>
            <a:ext cx="1152525" cy="152400"/>
          </a:xfrm>
          <a:prstGeom prst="rect">
            <a:avLst/>
          </a:prstGeom>
          <a:blipFill>
            <a:blip r:embed="rId4" cstate="print"/>
            <a:stretch>
              <a:fillRect/>
            </a:stretch>
          </a:blipFill>
        </p:spPr>
        <p:txBody>
          <a:bodyPr wrap="square" lIns="0" tIns="0" rIns="0" bIns="0" rtlCol="0"/>
          <a:lstStyle/>
          <a:p/>
        </p:txBody>
      </p:sp>
      <p:sp>
        <p:nvSpPr>
          <p:cNvPr id="6" name="object 6"/>
          <p:cNvSpPr/>
          <p:nvPr/>
        </p:nvSpPr>
        <p:spPr>
          <a:xfrm>
            <a:off x="4077970" y="3196120"/>
            <a:ext cx="295275" cy="171450"/>
          </a:xfrm>
          <a:prstGeom prst="rect">
            <a:avLst/>
          </a:prstGeom>
          <a:blipFill>
            <a:blip r:embed="rId5" cstate="print"/>
            <a:stretch>
              <a:fillRect/>
            </a:stretch>
          </a:blipFill>
        </p:spPr>
        <p:txBody>
          <a:bodyPr wrap="square" lIns="0" tIns="0" rIns="0" bIns="0" rtlCol="0"/>
          <a:lstStyle/>
          <a:p/>
        </p:txBody>
      </p:sp>
      <p:sp>
        <p:nvSpPr>
          <p:cNvPr id="7" name="object 7"/>
          <p:cNvSpPr/>
          <p:nvPr/>
        </p:nvSpPr>
        <p:spPr>
          <a:xfrm>
            <a:off x="4711700" y="3205645"/>
            <a:ext cx="276225" cy="171450"/>
          </a:xfrm>
          <a:prstGeom prst="rect">
            <a:avLst/>
          </a:prstGeom>
          <a:blipFill>
            <a:blip r:embed="rId6" cstate="print"/>
            <a:stretch>
              <a:fillRect/>
            </a:stretch>
          </a:blipFill>
        </p:spPr>
        <p:txBody>
          <a:bodyPr wrap="square" lIns="0" tIns="0" rIns="0" bIns="0" rtlCol="0"/>
          <a:lstStyle/>
          <a:p/>
        </p:txBody>
      </p:sp>
      <p:sp>
        <p:nvSpPr>
          <p:cNvPr id="8" name="object 8"/>
          <p:cNvSpPr/>
          <p:nvPr/>
        </p:nvSpPr>
        <p:spPr>
          <a:xfrm>
            <a:off x="1629410" y="3471862"/>
            <a:ext cx="647700" cy="161925"/>
          </a:xfrm>
          <a:prstGeom prst="rect">
            <a:avLst/>
          </a:prstGeom>
          <a:blipFill>
            <a:blip r:embed="rId7" cstate="print"/>
            <a:stretch>
              <a:fillRect/>
            </a:stretch>
          </a:blipFill>
        </p:spPr>
        <p:txBody>
          <a:bodyPr wrap="square" lIns="0" tIns="0" rIns="0" bIns="0" rtlCol="0"/>
          <a:lstStyle/>
          <a:p/>
        </p:txBody>
      </p:sp>
      <p:sp>
        <p:nvSpPr>
          <p:cNvPr id="9" name="object 9"/>
          <p:cNvSpPr txBox="1"/>
          <p:nvPr/>
        </p:nvSpPr>
        <p:spPr>
          <a:xfrm>
            <a:off x="368300" y="1512099"/>
            <a:ext cx="4737735" cy="2169795"/>
          </a:xfrm>
          <a:prstGeom prst="rect">
            <a:avLst/>
          </a:prstGeom>
        </p:spPr>
        <p:txBody>
          <a:bodyPr wrap="square" lIns="0" tIns="12700" rIns="0" bIns="0" rtlCol="0" vert="horz">
            <a:spAutoFit/>
          </a:bodyPr>
          <a:lstStyle/>
          <a:p>
            <a:pPr marL="800735" marR="67945" indent="-712470">
              <a:lnSpc>
                <a:spcPct val="137500"/>
              </a:lnSpc>
              <a:spcBef>
                <a:spcPts val="100"/>
              </a:spcBef>
              <a:tabLst>
                <a:tab pos="2282190" algn="l"/>
              </a:tabLst>
            </a:pPr>
            <a:r>
              <a:rPr dirty="0" sz="1000" spc="-5">
                <a:solidFill>
                  <a:srgbClr val="010202"/>
                </a:solidFill>
                <a:latin typeface="Times New Roman"/>
                <a:cs typeface="Times New Roman"/>
              </a:rPr>
              <a:t>has the characteristic shape shown, at the temperature </a:t>
            </a:r>
            <a:r>
              <a:rPr dirty="0" sz="1000" spc="-40" i="1">
                <a:solidFill>
                  <a:srgbClr val="010202"/>
                </a:solidFill>
                <a:latin typeface="Times New Roman"/>
                <a:cs typeface="Times New Roman"/>
              </a:rPr>
              <a:t>T, </a:t>
            </a:r>
            <a:r>
              <a:rPr dirty="0" sz="1000" spc="-5">
                <a:solidFill>
                  <a:srgbClr val="010202"/>
                </a:solidFill>
                <a:latin typeface="Times New Roman"/>
                <a:cs typeface="Times New Roman"/>
              </a:rPr>
              <a:t>as curve </a:t>
            </a:r>
            <a:r>
              <a:rPr dirty="0" sz="1000">
                <a:solidFill>
                  <a:srgbClr val="010202"/>
                </a:solidFill>
                <a:latin typeface="Times New Roman"/>
                <a:cs typeface="Times New Roman"/>
              </a:rPr>
              <a:t>I </a:t>
            </a:r>
            <a:r>
              <a:rPr dirty="0" sz="1000" spc="-5">
                <a:solidFill>
                  <a:srgbClr val="010202"/>
                </a:solidFill>
                <a:latin typeface="Times New Roman"/>
                <a:cs typeface="Times New Roman"/>
              </a:rPr>
              <a:t>in Fig. 10.1. </a:t>
            </a:r>
            <a:r>
              <a:rPr dirty="0" sz="1000" spc="-10">
                <a:solidFill>
                  <a:srgbClr val="010202"/>
                </a:solidFill>
                <a:latin typeface="Times New Roman"/>
                <a:cs typeface="Times New Roman"/>
              </a:rPr>
              <a:t>As  </a:t>
            </a:r>
            <a:r>
              <a:rPr dirty="0" sz="1000">
                <a:solidFill>
                  <a:srgbClr val="010202"/>
                </a:solidFill>
                <a:latin typeface="Times New Roman"/>
                <a:cs typeface="Times New Roman"/>
              </a:rPr>
              <a:t>then	and</a:t>
            </a:r>
            <a:r>
              <a:rPr dirty="0" sz="1000" spc="95">
                <a:solidFill>
                  <a:srgbClr val="010202"/>
                </a:solidFill>
                <a:latin typeface="Times New Roman"/>
                <a:cs typeface="Times New Roman"/>
              </a:rPr>
              <a:t> </a:t>
            </a:r>
            <a:r>
              <a:rPr dirty="0" sz="1000">
                <a:solidFill>
                  <a:srgbClr val="010202"/>
                </a:solidFill>
                <a:latin typeface="Times New Roman"/>
                <a:cs typeface="Times New Roman"/>
              </a:rPr>
              <a:t>hence</a:t>
            </a:r>
            <a:r>
              <a:rPr dirty="0" sz="1000" spc="95">
                <a:solidFill>
                  <a:srgbClr val="010202"/>
                </a:solidFill>
                <a:latin typeface="Times New Roman"/>
                <a:cs typeface="Times New Roman"/>
              </a:rPr>
              <a:t> </a:t>
            </a:r>
            <a:r>
              <a:rPr dirty="0" sz="1000">
                <a:solidFill>
                  <a:srgbClr val="010202"/>
                </a:solidFill>
                <a:latin typeface="Times New Roman"/>
                <a:cs typeface="Times New Roman"/>
              </a:rPr>
              <a:t>curve</a:t>
            </a:r>
            <a:r>
              <a:rPr dirty="0" sz="1000" spc="95">
                <a:solidFill>
                  <a:srgbClr val="010202"/>
                </a:solidFill>
                <a:latin typeface="Times New Roman"/>
                <a:cs typeface="Times New Roman"/>
              </a:rPr>
              <a:t> </a:t>
            </a:r>
            <a:r>
              <a:rPr dirty="0" sz="1000">
                <a:solidFill>
                  <a:srgbClr val="010202"/>
                </a:solidFill>
                <a:latin typeface="Times New Roman"/>
                <a:cs typeface="Times New Roman"/>
              </a:rPr>
              <a:t>I</a:t>
            </a:r>
            <a:r>
              <a:rPr dirty="0" sz="1000" spc="95">
                <a:solidFill>
                  <a:srgbClr val="010202"/>
                </a:solidFill>
                <a:latin typeface="Times New Roman"/>
                <a:cs typeface="Times New Roman"/>
              </a:rPr>
              <a:t> </a:t>
            </a:r>
            <a:r>
              <a:rPr dirty="0" sz="1000">
                <a:solidFill>
                  <a:srgbClr val="010202"/>
                </a:solidFill>
                <a:latin typeface="Times New Roman"/>
                <a:cs typeface="Times New Roman"/>
              </a:rPr>
              <a:t>in</a:t>
            </a:r>
            <a:r>
              <a:rPr dirty="0" sz="1000" spc="95">
                <a:solidFill>
                  <a:srgbClr val="010202"/>
                </a:solidFill>
                <a:latin typeface="Times New Roman"/>
                <a:cs typeface="Times New Roman"/>
              </a:rPr>
              <a:t> </a:t>
            </a:r>
            <a:r>
              <a:rPr dirty="0" sz="1000">
                <a:solidFill>
                  <a:srgbClr val="010202"/>
                </a:solidFill>
                <a:latin typeface="Times New Roman"/>
                <a:cs typeface="Times New Roman"/>
              </a:rPr>
              <a:t>Fig.</a:t>
            </a:r>
            <a:r>
              <a:rPr dirty="0" sz="1000" spc="100">
                <a:solidFill>
                  <a:srgbClr val="010202"/>
                </a:solidFill>
                <a:latin typeface="Times New Roman"/>
                <a:cs typeface="Times New Roman"/>
              </a:rPr>
              <a:t> </a:t>
            </a:r>
            <a:r>
              <a:rPr dirty="0" sz="1000">
                <a:solidFill>
                  <a:srgbClr val="010202"/>
                </a:solidFill>
                <a:latin typeface="Times New Roman"/>
                <a:cs typeface="Times New Roman"/>
              </a:rPr>
              <a:t>10</a:t>
            </a:r>
            <a:r>
              <a:rPr dirty="0" sz="1000" spc="100">
                <a:solidFill>
                  <a:srgbClr val="010202"/>
                </a:solidFill>
                <a:latin typeface="Times New Roman"/>
                <a:cs typeface="Times New Roman"/>
              </a:rPr>
              <a:t> </a:t>
            </a:r>
            <a:r>
              <a:rPr dirty="0" sz="1000">
                <a:solidFill>
                  <a:srgbClr val="010202"/>
                </a:solidFill>
                <a:latin typeface="Times New Roman"/>
                <a:cs typeface="Times New Roman"/>
              </a:rPr>
              <a:t>1</a:t>
            </a:r>
            <a:r>
              <a:rPr dirty="0" sz="1000" spc="100">
                <a:solidFill>
                  <a:srgbClr val="010202"/>
                </a:solidFill>
                <a:latin typeface="Times New Roman"/>
                <a:cs typeface="Times New Roman"/>
              </a:rPr>
              <a:t> </a:t>
            </a:r>
            <a:r>
              <a:rPr dirty="0" sz="1000">
                <a:solidFill>
                  <a:srgbClr val="010202"/>
                </a:solidFill>
                <a:latin typeface="Times New Roman"/>
                <a:cs typeface="Times New Roman"/>
              </a:rPr>
              <a:t>is</a:t>
            </a:r>
            <a:r>
              <a:rPr dirty="0" sz="1000" spc="100">
                <a:solidFill>
                  <a:srgbClr val="010202"/>
                </a:solidFill>
                <a:latin typeface="Times New Roman"/>
                <a:cs typeface="Times New Roman"/>
              </a:rPr>
              <a:t> </a:t>
            </a:r>
            <a:r>
              <a:rPr dirty="0" sz="1000">
                <a:solidFill>
                  <a:srgbClr val="010202"/>
                </a:solidFill>
                <a:latin typeface="Times New Roman"/>
                <a:cs typeface="Times New Roman"/>
              </a:rPr>
              <a:t>obtained</a:t>
            </a:r>
            <a:r>
              <a:rPr dirty="0" sz="1000" spc="100">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a:p>
            <a:pPr marL="88265">
              <a:lnSpc>
                <a:spcPct val="100000"/>
              </a:lnSpc>
              <a:spcBef>
                <a:spcPts val="270"/>
              </a:spcBef>
            </a:pPr>
            <a:r>
              <a:rPr dirty="0" sz="1000">
                <a:solidFill>
                  <a:srgbClr val="010202"/>
                </a:solidFill>
                <a:latin typeface="Times New Roman"/>
                <a:cs typeface="Times New Roman"/>
              </a:rPr>
              <a:t>–</a:t>
            </a:r>
            <a:r>
              <a:rPr dirty="0" sz="1000" i="1">
                <a:solidFill>
                  <a:srgbClr val="010202"/>
                </a:solidFill>
                <a:latin typeface="Times New Roman"/>
                <a:cs typeface="Times New Roman"/>
              </a:rPr>
              <a:t>T</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curve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drawn</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Fig.</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9.7).</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It</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thus</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seen</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that</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shape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variation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M,</a:t>
            </a:r>
            <a:r>
              <a:rPr dirty="0" baseline="33333" sz="1125" spc="7">
                <a:solidFill>
                  <a:srgbClr val="010202"/>
                </a:solidFill>
                <a:latin typeface="Times New Roman"/>
                <a:cs typeface="Times New Roman"/>
              </a:rPr>
              <a:t>id</a:t>
            </a:r>
            <a:endParaRPr baseline="33333" sz="1125">
              <a:latin typeface="Times New Roman"/>
              <a:cs typeface="Times New Roman"/>
            </a:endParaRPr>
          </a:p>
          <a:p>
            <a:pPr marL="88900">
              <a:lnSpc>
                <a:spcPct val="100000"/>
              </a:lnSpc>
            </a:pPr>
            <a:r>
              <a:rPr dirty="0" sz="1000" spc="-5">
                <a:solidFill>
                  <a:srgbClr val="010202"/>
                </a:solidFill>
                <a:latin typeface="Times New Roman"/>
                <a:cs typeface="Times New Roman"/>
              </a:rPr>
              <a:t>with composition depends only on</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temperature.</a:t>
            </a:r>
            <a:endParaRPr sz="1000">
              <a:latin typeface="Times New Roman"/>
              <a:cs typeface="Times New Roman"/>
            </a:endParaRPr>
          </a:p>
          <a:p>
            <a:pPr marL="215900">
              <a:lnSpc>
                <a:spcPct val="100000"/>
              </a:lnSpc>
            </a:pPr>
            <a:r>
              <a:rPr dirty="0" sz="1000" spc="-5">
                <a:solidFill>
                  <a:srgbClr val="010202"/>
                </a:solidFill>
                <a:latin typeface="Times New Roman"/>
                <a:cs typeface="Times New Roman"/>
              </a:rPr>
              <a:t>If</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solution</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exhibits</a:t>
            </a:r>
            <a:r>
              <a:rPr dirty="0" sz="1000" spc="80">
                <a:solidFill>
                  <a:srgbClr val="010202"/>
                </a:solidFill>
                <a:latin typeface="Times New Roman"/>
                <a:cs typeface="Times New Roman"/>
              </a:rPr>
              <a:t> </a:t>
            </a:r>
            <a:r>
              <a:rPr dirty="0" sz="1000">
                <a:solidFill>
                  <a:srgbClr val="010202"/>
                </a:solidFill>
                <a:latin typeface="Times New Roman"/>
                <a:cs typeface="Times New Roman"/>
              </a:rPr>
              <a:t>a</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slight</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positive</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deviation</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ideal</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mixing,</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i.e.,</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if</a:t>
            </a:r>
            <a:r>
              <a:rPr dirty="0" sz="1000" spc="105">
                <a:solidFill>
                  <a:srgbClr val="010202"/>
                </a:solidFill>
                <a:latin typeface="Times New Roman"/>
                <a:cs typeface="Times New Roman"/>
              </a:rPr>
              <a:t> </a:t>
            </a:r>
            <a:r>
              <a:rPr dirty="0" sz="1000" spc="5" i="1">
                <a:solidFill>
                  <a:srgbClr val="010202"/>
                </a:solidFill>
                <a:latin typeface="Times New Roman"/>
                <a:cs typeface="Times New Roman"/>
              </a:rPr>
              <a:t>μi&gt;</a:t>
            </a:r>
            <a:r>
              <a:rPr dirty="0" sz="1000" spc="5">
                <a:solidFill>
                  <a:srgbClr val="010202"/>
                </a:solidFill>
                <a:latin typeface="Times New Roman"/>
                <a:cs typeface="Times New Roman"/>
              </a:rPr>
              <a:t>1</a:t>
            </a:r>
            <a:r>
              <a:rPr dirty="0" sz="1000" spc="85">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a:p>
            <a:pPr marL="88265">
              <a:lnSpc>
                <a:spcPct val="100000"/>
              </a:lnSpc>
            </a:pP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i</a:t>
            </a:r>
            <a:r>
              <a:rPr dirty="0" sz="1000" spc="-5" i="1">
                <a:solidFill>
                  <a:srgbClr val="010202"/>
                </a:solidFill>
                <a:latin typeface="Times New Roman"/>
                <a:cs typeface="Times New Roman"/>
              </a:rPr>
              <a:t>&gt;X</a:t>
            </a:r>
            <a:r>
              <a:rPr dirty="0" baseline="-33333" sz="1125" spc="-7" i="1">
                <a:solidFill>
                  <a:srgbClr val="010202"/>
                </a:solidFill>
                <a:latin typeface="Times New Roman"/>
                <a:cs typeface="Times New Roman"/>
              </a:rPr>
              <a:t>i</a:t>
            </a:r>
            <a:r>
              <a:rPr dirty="0" sz="1000" spc="-5" i="1">
                <a:solidFill>
                  <a:srgbClr val="010202"/>
                </a:solidFill>
                <a:latin typeface="Times New Roman"/>
                <a:cs typeface="Times New Roman"/>
              </a:rPr>
              <a:t>,</a:t>
            </a:r>
            <a:r>
              <a:rPr dirty="0" sz="1000" spc="100" i="1">
                <a:solidFill>
                  <a:srgbClr val="010202"/>
                </a:solidFill>
                <a:latin typeface="Times New Roman"/>
                <a:cs typeface="Times New Roman"/>
              </a:rPr>
              <a:t> </a:t>
            </a:r>
            <a:r>
              <a:rPr dirty="0" sz="1000">
                <a:solidFill>
                  <a:srgbClr val="010202"/>
                </a:solidFill>
                <a:latin typeface="Times New Roman"/>
                <a:cs typeface="Times New Roman"/>
              </a:rPr>
              <a:t>then,</a:t>
            </a:r>
            <a:r>
              <a:rPr dirty="0" sz="1000" spc="100">
                <a:solidFill>
                  <a:srgbClr val="010202"/>
                </a:solidFill>
                <a:latin typeface="Times New Roman"/>
                <a:cs typeface="Times New Roman"/>
              </a:rPr>
              <a:t> </a:t>
            </a:r>
            <a:r>
              <a:rPr dirty="0" sz="1000">
                <a:solidFill>
                  <a:srgbClr val="010202"/>
                </a:solidFill>
                <a:latin typeface="Times New Roman"/>
                <a:cs typeface="Times New Roman"/>
              </a:rPr>
              <a:t>at</a:t>
            </a:r>
            <a:r>
              <a:rPr dirty="0" sz="1000" spc="10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a:solidFill>
                  <a:srgbClr val="010202"/>
                </a:solidFill>
                <a:latin typeface="Times New Roman"/>
                <a:cs typeface="Times New Roman"/>
              </a:rPr>
              <a:t>temperature</a:t>
            </a:r>
            <a:r>
              <a:rPr dirty="0" sz="1000" spc="95">
                <a:solidFill>
                  <a:srgbClr val="010202"/>
                </a:solidFill>
                <a:latin typeface="Times New Roman"/>
                <a:cs typeface="Times New Roman"/>
              </a:rPr>
              <a:t> </a:t>
            </a:r>
            <a:r>
              <a:rPr dirty="0" sz="1000" spc="-40" i="1">
                <a:solidFill>
                  <a:srgbClr val="010202"/>
                </a:solidFill>
                <a:latin typeface="Times New Roman"/>
                <a:cs typeface="Times New Roman"/>
              </a:rPr>
              <a:t>T,</a:t>
            </a:r>
            <a:r>
              <a:rPr dirty="0" sz="1000" spc="100" i="1">
                <a:solidFill>
                  <a:srgbClr val="010202"/>
                </a:solidFill>
                <a:latin typeface="Times New Roman"/>
                <a:cs typeface="Times New Roman"/>
              </a:rPr>
              <a:t> </a:t>
            </a:r>
            <a:r>
              <a:rPr dirty="0" sz="1000">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a:solidFill>
                  <a:srgbClr val="010202"/>
                </a:solidFill>
                <a:latin typeface="Times New Roman"/>
                <a:cs typeface="Times New Roman"/>
              </a:rPr>
              <a:t>Gibbs</a:t>
            </a:r>
            <a:r>
              <a:rPr dirty="0" sz="1000" spc="100">
                <a:solidFill>
                  <a:srgbClr val="010202"/>
                </a:solidFill>
                <a:latin typeface="Times New Roman"/>
                <a:cs typeface="Times New Roman"/>
              </a:rPr>
              <a:t> </a:t>
            </a:r>
            <a:r>
              <a:rPr dirty="0" sz="1000">
                <a:solidFill>
                  <a:srgbClr val="010202"/>
                </a:solidFill>
                <a:latin typeface="Times New Roman"/>
                <a:cs typeface="Times New Roman"/>
              </a:rPr>
              <a:t>free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energy</a:t>
            </a:r>
            <a:r>
              <a:rPr dirty="0" sz="1000" spc="105">
                <a:solidFill>
                  <a:srgbClr val="010202"/>
                </a:solidFill>
                <a:latin typeface="Times New Roman"/>
                <a:cs typeface="Times New Roman"/>
              </a:rPr>
              <a:t> </a:t>
            </a:r>
            <a:r>
              <a:rPr dirty="0" sz="1000">
                <a:solidFill>
                  <a:srgbClr val="010202"/>
                </a:solidFill>
                <a:latin typeface="Times New Roman"/>
                <a:cs typeface="Times New Roman"/>
              </a:rPr>
              <a:t>of</a:t>
            </a:r>
            <a:r>
              <a:rPr dirty="0" sz="1000" spc="100">
                <a:solidFill>
                  <a:srgbClr val="010202"/>
                </a:solidFill>
                <a:latin typeface="Times New Roman"/>
                <a:cs typeface="Times New Roman"/>
              </a:rPr>
              <a:t> </a:t>
            </a:r>
            <a:r>
              <a:rPr dirty="0" sz="1000">
                <a:solidFill>
                  <a:srgbClr val="010202"/>
                </a:solidFill>
                <a:latin typeface="Times New Roman"/>
                <a:cs typeface="Times New Roman"/>
              </a:rPr>
              <a:t>mixing</a:t>
            </a:r>
            <a:r>
              <a:rPr dirty="0" sz="1000" spc="100">
                <a:solidFill>
                  <a:srgbClr val="010202"/>
                </a:solidFill>
                <a:latin typeface="Times New Roman"/>
                <a:cs typeface="Times New Roman"/>
              </a:rPr>
              <a:t> </a:t>
            </a:r>
            <a:r>
              <a:rPr dirty="0" sz="1000">
                <a:solidFill>
                  <a:srgbClr val="010202"/>
                </a:solidFill>
                <a:latin typeface="Times New Roman"/>
                <a:cs typeface="Times New Roman"/>
              </a:rPr>
              <a:t>curve</a:t>
            </a:r>
            <a:r>
              <a:rPr dirty="0" sz="1000" spc="105">
                <a:solidFill>
                  <a:srgbClr val="010202"/>
                </a:solidFill>
                <a:latin typeface="Times New Roman"/>
                <a:cs typeface="Times New Roman"/>
              </a:rPr>
              <a:t> </a:t>
            </a:r>
            <a:r>
              <a:rPr dirty="0" sz="1000">
                <a:solidFill>
                  <a:srgbClr val="010202"/>
                </a:solidFill>
                <a:latin typeface="Times New Roman"/>
                <a:cs typeface="Times New Roman"/>
              </a:rPr>
              <a:t>is</a:t>
            </a:r>
            <a:r>
              <a:rPr dirty="0" sz="1000" spc="100">
                <a:solidFill>
                  <a:srgbClr val="010202"/>
                </a:solidFill>
                <a:latin typeface="Times New Roman"/>
                <a:cs typeface="Times New Roman"/>
              </a:rPr>
              <a:t> </a:t>
            </a:r>
            <a:r>
              <a:rPr dirty="0" sz="1000">
                <a:solidFill>
                  <a:srgbClr val="010202"/>
                </a:solidFill>
                <a:latin typeface="Times New Roman"/>
                <a:cs typeface="Times New Roman"/>
              </a:rPr>
              <a:t>typically</a:t>
            </a:r>
            <a:r>
              <a:rPr dirty="0" sz="1000" spc="100">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a:p>
            <a:pPr marL="88900" marR="67945">
              <a:lnSpc>
                <a:spcPct val="100000"/>
              </a:lnSpc>
              <a:spcBef>
                <a:spcPts val="370"/>
              </a:spcBef>
            </a:pPr>
            <a:r>
              <a:rPr dirty="0" sz="1000" spc="-5">
                <a:solidFill>
                  <a:srgbClr val="010202"/>
                </a:solidFill>
                <a:latin typeface="Times New Roman"/>
                <a:cs typeface="Times New Roman"/>
              </a:rPr>
              <a:t>shown by curve II in Fig. 10.1; and if the solution shows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slight negative deviation from  </a:t>
            </a:r>
            <a:r>
              <a:rPr dirty="0" sz="1000">
                <a:solidFill>
                  <a:srgbClr val="010202"/>
                </a:solidFill>
                <a:latin typeface="Times New Roman"/>
                <a:cs typeface="Times New Roman"/>
              </a:rPr>
              <a:t>ideal</a:t>
            </a:r>
            <a:r>
              <a:rPr dirty="0" sz="1000" spc="25">
                <a:solidFill>
                  <a:srgbClr val="010202"/>
                </a:solidFill>
                <a:latin typeface="Times New Roman"/>
                <a:cs typeface="Times New Roman"/>
              </a:rPr>
              <a:t> </a:t>
            </a:r>
            <a:r>
              <a:rPr dirty="0" sz="1000">
                <a:solidFill>
                  <a:srgbClr val="010202"/>
                </a:solidFill>
                <a:latin typeface="Times New Roman"/>
                <a:cs typeface="Times New Roman"/>
              </a:rPr>
              <a:t>mixing,</a:t>
            </a:r>
            <a:r>
              <a:rPr dirty="0" sz="1000" spc="25">
                <a:solidFill>
                  <a:srgbClr val="010202"/>
                </a:solidFill>
                <a:latin typeface="Times New Roman"/>
                <a:cs typeface="Times New Roman"/>
              </a:rPr>
              <a:t> </a:t>
            </a:r>
            <a:r>
              <a:rPr dirty="0" sz="1000">
                <a:solidFill>
                  <a:srgbClr val="010202"/>
                </a:solidFill>
                <a:latin typeface="Times New Roman"/>
                <a:cs typeface="Times New Roman"/>
              </a:rPr>
              <a:t>i.e.,</a:t>
            </a:r>
            <a:r>
              <a:rPr dirty="0" sz="1000" spc="25">
                <a:solidFill>
                  <a:srgbClr val="010202"/>
                </a:solidFill>
                <a:latin typeface="Times New Roman"/>
                <a:cs typeface="Times New Roman"/>
              </a:rPr>
              <a:t> </a:t>
            </a:r>
            <a:r>
              <a:rPr dirty="0" sz="1000">
                <a:solidFill>
                  <a:srgbClr val="010202"/>
                </a:solidFill>
                <a:latin typeface="Times New Roman"/>
                <a:cs typeface="Times New Roman"/>
              </a:rPr>
              <a:t>if</a:t>
            </a:r>
            <a:r>
              <a:rPr dirty="0" sz="1000" spc="25">
                <a:solidFill>
                  <a:srgbClr val="010202"/>
                </a:solidFill>
                <a:latin typeface="Times New Roman"/>
                <a:cs typeface="Times New Roman"/>
              </a:rPr>
              <a:t> </a:t>
            </a:r>
            <a:r>
              <a:rPr dirty="0" sz="1000" spc="10" i="1">
                <a:solidFill>
                  <a:srgbClr val="010202"/>
                </a:solidFill>
                <a:latin typeface="Times New Roman"/>
                <a:cs typeface="Times New Roman"/>
              </a:rPr>
              <a:t>μi</a:t>
            </a:r>
            <a:r>
              <a:rPr dirty="0" sz="1000" spc="10">
                <a:solidFill>
                  <a:srgbClr val="010202"/>
                </a:solidFill>
                <a:latin typeface="Times New Roman"/>
                <a:cs typeface="Times New Roman"/>
              </a:rPr>
              <a:t>&lt;1</a:t>
            </a:r>
            <a:r>
              <a:rPr dirty="0" sz="1000" spc="25">
                <a:solidFill>
                  <a:srgbClr val="010202"/>
                </a:solidFill>
                <a:latin typeface="Times New Roman"/>
                <a:cs typeface="Times New Roman"/>
              </a:rPr>
              <a:t> </a:t>
            </a:r>
            <a:r>
              <a:rPr dirty="0" sz="1000">
                <a:solidFill>
                  <a:srgbClr val="010202"/>
                </a:solidFill>
                <a:latin typeface="Times New Roman"/>
                <a:cs typeface="Times New Roman"/>
              </a:rPr>
              <a:t>and</a:t>
            </a:r>
            <a:r>
              <a:rPr dirty="0" sz="1000" spc="25">
                <a:solidFill>
                  <a:srgbClr val="010202"/>
                </a:solidFill>
                <a:latin typeface="Times New Roman"/>
                <a:cs typeface="Times New Roman"/>
              </a:rPr>
              <a:t>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i</a:t>
            </a:r>
            <a:r>
              <a:rPr dirty="0" sz="1000" spc="-5">
                <a:solidFill>
                  <a:srgbClr val="010202"/>
                </a:solidFill>
                <a:latin typeface="Times New Roman"/>
                <a:cs typeface="Times New Roman"/>
              </a:rPr>
              <a:t>&lt;</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i</a:t>
            </a:r>
            <a:r>
              <a:rPr dirty="0" sz="1000" spc="-5" i="1">
                <a:solidFill>
                  <a:srgbClr val="010202"/>
                </a:solidFill>
                <a:latin typeface="Times New Roman"/>
                <a:cs typeface="Times New Roman"/>
              </a:rPr>
              <a:t>,</a:t>
            </a:r>
            <a:r>
              <a:rPr dirty="0" sz="1000" spc="25" i="1">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Gibbs</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free</a:t>
            </a:r>
            <a:r>
              <a:rPr dirty="0" sz="1000" spc="25">
                <a:solidFill>
                  <a:srgbClr val="010202"/>
                </a:solidFill>
                <a:latin typeface="Times New Roman"/>
                <a:cs typeface="Times New Roman"/>
              </a:rPr>
              <a:t> </a:t>
            </a:r>
            <a:r>
              <a:rPr dirty="0" sz="1000" spc="-10">
                <a:solidFill>
                  <a:srgbClr val="010202"/>
                </a:solidFill>
                <a:latin typeface="Times New Roman"/>
                <a:cs typeface="Times New Roman"/>
              </a:rPr>
              <a:t>energy</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mixing</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curve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typically</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a:p>
            <a:pPr marL="88265">
              <a:lnSpc>
                <a:spcPct val="100000"/>
              </a:lnSpc>
              <a:spcBef>
                <a:spcPts val="645"/>
              </a:spcBef>
            </a:pPr>
            <a:r>
              <a:rPr dirty="0" sz="1000" spc="-5">
                <a:solidFill>
                  <a:srgbClr val="010202"/>
                </a:solidFill>
                <a:latin typeface="Times New Roman"/>
                <a:cs typeface="Times New Roman"/>
              </a:rPr>
              <a:t>shown</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by</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curve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III</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Fig.</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10.1.</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Eqs.</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(9.33a</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b)</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tangent</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drawn</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M</a:t>
            </a:r>
            <a:endParaRPr baseline="33333" sz="1125">
              <a:latin typeface="Times New Roman"/>
              <a:cs typeface="Times New Roman"/>
            </a:endParaRPr>
          </a:p>
          <a:p>
            <a:pPr marL="88900">
              <a:lnSpc>
                <a:spcPct val="100000"/>
              </a:lnSpc>
              <a:spcBef>
                <a:spcPts val="600"/>
              </a:spcBef>
              <a:tabLst>
                <a:tab pos="4082415" algn="l"/>
                <a:tab pos="4628515" algn="l"/>
              </a:tabLst>
            </a:pPr>
            <a:r>
              <a:rPr dirty="0" sz="1000">
                <a:solidFill>
                  <a:srgbClr val="010202"/>
                </a:solidFill>
                <a:latin typeface="Times New Roman"/>
                <a:cs typeface="Times New Roman"/>
              </a:rPr>
              <a:t>curve </a:t>
            </a:r>
            <a:r>
              <a:rPr dirty="0" sz="1000" spc="35">
                <a:solidFill>
                  <a:srgbClr val="010202"/>
                </a:solidFill>
                <a:latin typeface="Times New Roman"/>
                <a:cs typeface="Times New Roman"/>
              </a:rPr>
              <a:t> </a:t>
            </a:r>
            <a:r>
              <a:rPr dirty="0" sz="1000">
                <a:solidFill>
                  <a:srgbClr val="010202"/>
                </a:solidFill>
                <a:latin typeface="Times New Roman"/>
                <a:cs typeface="Times New Roman"/>
              </a:rPr>
              <a:t>at </a:t>
            </a:r>
            <a:r>
              <a:rPr dirty="0" sz="1000" spc="35">
                <a:solidFill>
                  <a:srgbClr val="010202"/>
                </a:solidFill>
                <a:latin typeface="Times New Roman"/>
                <a:cs typeface="Times New Roman"/>
              </a:rPr>
              <a:t> </a:t>
            </a:r>
            <a:r>
              <a:rPr dirty="0" sz="1000">
                <a:solidFill>
                  <a:srgbClr val="010202"/>
                </a:solidFill>
                <a:latin typeface="Times New Roman"/>
                <a:cs typeface="Times New Roman"/>
              </a:rPr>
              <a:t>any </a:t>
            </a:r>
            <a:r>
              <a:rPr dirty="0" sz="1000" spc="35">
                <a:solidFill>
                  <a:srgbClr val="010202"/>
                </a:solidFill>
                <a:latin typeface="Times New Roman"/>
                <a:cs typeface="Times New Roman"/>
              </a:rPr>
              <a:t> </a:t>
            </a:r>
            <a:r>
              <a:rPr dirty="0" sz="1000">
                <a:solidFill>
                  <a:srgbClr val="010202"/>
                </a:solidFill>
                <a:latin typeface="Times New Roman"/>
                <a:cs typeface="Times New Roman"/>
              </a:rPr>
              <a:t>composition </a:t>
            </a:r>
            <a:r>
              <a:rPr dirty="0" sz="1000" spc="35">
                <a:solidFill>
                  <a:srgbClr val="010202"/>
                </a:solidFill>
                <a:latin typeface="Times New Roman"/>
                <a:cs typeface="Times New Roman"/>
              </a:rPr>
              <a:t> </a:t>
            </a:r>
            <a:r>
              <a:rPr dirty="0" sz="1000">
                <a:solidFill>
                  <a:srgbClr val="010202"/>
                </a:solidFill>
                <a:latin typeface="Times New Roman"/>
                <a:cs typeface="Times New Roman"/>
              </a:rPr>
              <a:t>intersects </a:t>
            </a:r>
            <a:r>
              <a:rPr dirty="0" sz="1000" spc="35">
                <a:solidFill>
                  <a:srgbClr val="010202"/>
                </a:solidFill>
                <a:latin typeface="Times New Roman"/>
                <a:cs typeface="Times New Roman"/>
              </a:rPr>
              <a:t> </a:t>
            </a:r>
            <a:r>
              <a:rPr dirty="0" sz="1000">
                <a:solidFill>
                  <a:srgbClr val="010202"/>
                </a:solidFill>
                <a:latin typeface="Times New Roman"/>
                <a:cs typeface="Times New Roman"/>
              </a:rPr>
              <a:t>the </a:t>
            </a:r>
            <a:r>
              <a:rPr dirty="0" sz="1000" spc="25">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=1 </a:t>
            </a:r>
            <a:r>
              <a:rPr dirty="0" sz="1000" spc="35">
                <a:solidFill>
                  <a:srgbClr val="010202"/>
                </a:solidFill>
                <a:latin typeface="Times New Roman"/>
                <a:cs typeface="Times New Roman"/>
              </a:rPr>
              <a:t> </a:t>
            </a:r>
            <a:r>
              <a:rPr dirty="0" sz="1000">
                <a:solidFill>
                  <a:srgbClr val="010202"/>
                </a:solidFill>
                <a:latin typeface="Times New Roman"/>
                <a:cs typeface="Times New Roman"/>
              </a:rPr>
              <a:t>and </a:t>
            </a:r>
            <a:r>
              <a:rPr dirty="0" sz="1000" spc="35">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=1 </a:t>
            </a:r>
            <a:r>
              <a:rPr dirty="0" sz="1000" spc="40">
                <a:solidFill>
                  <a:srgbClr val="010202"/>
                </a:solidFill>
                <a:latin typeface="Times New Roman"/>
                <a:cs typeface="Times New Roman"/>
              </a:rPr>
              <a:t> </a:t>
            </a:r>
            <a:r>
              <a:rPr dirty="0" sz="1000">
                <a:solidFill>
                  <a:srgbClr val="010202"/>
                </a:solidFill>
                <a:latin typeface="Times New Roman"/>
                <a:cs typeface="Times New Roman"/>
              </a:rPr>
              <a:t>axes </a:t>
            </a:r>
            <a:r>
              <a:rPr dirty="0" sz="1000" spc="35">
                <a:solidFill>
                  <a:srgbClr val="010202"/>
                </a:solidFill>
                <a:latin typeface="Times New Roman"/>
                <a:cs typeface="Times New Roman"/>
              </a:rPr>
              <a:t> </a:t>
            </a:r>
            <a:r>
              <a:rPr dirty="0" sz="1000">
                <a:solidFill>
                  <a:srgbClr val="010202"/>
                </a:solidFill>
                <a:latin typeface="Times New Roman"/>
                <a:cs typeface="Times New Roman"/>
              </a:rPr>
              <a:t>at	and	,</a:t>
            </a:r>
            <a:endParaRPr sz="1000">
              <a:latin typeface="Times New Roman"/>
              <a:cs typeface="Times New Roman"/>
            </a:endParaRPr>
          </a:p>
          <a:p>
            <a:pPr marL="88900">
              <a:lnSpc>
                <a:spcPct val="100000"/>
              </a:lnSpc>
              <a:spcBef>
                <a:spcPts val="894"/>
              </a:spcBef>
              <a:tabLst>
                <a:tab pos="1986280" algn="l"/>
              </a:tabLst>
            </a:pPr>
            <a:r>
              <a:rPr dirty="0" sz="1000" spc="-10">
                <a:solidFill>
                  <a:srgbClr val="010202"/>
                </a:solidFill>
                <a:latin typeface="Times New Roman"/>
                <a:cs typeface="Times New Roman"/>
              </a:rPr>
              <a:t>respectively, </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and, </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as	In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i</a:t>
            </a:r>
            <a:r>
              <a:rPr dirty="0" sz="1000" spc="-5" i="1">
                <a:solidFill>
                  <a:srgbClr val="010202"/>
                </a:solidFill>
                <a:latin typeface="Times New Roman"/>
                <a:cs typeface="Times New Roman"/>
              </a:rPr>
              <a:t>,  </a:t>
            </a:r>
            <a:r>
              <a:rPr dirty="0" sz="1000">
                <a:solidFill>
                  <a:srgbClr val="010202"/>
                </a:solidFill>
                <a:latin typeface="Times New Roman"/>
                <a:cs typeface="Times New Roman"/>
              </a:rPr>
              <a:t>a  correspondence  is  provided  between </a:t>
            </a:r>
            <a:r>
              <a:rPr dirty="0" sz="1000" spc="185">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p:txBody>
      </p:sp>
      <p:sp>
        <p:nvSpPr>
          <p:cNvPr id="10" name="object 10"/>
          <p:cNvSpPr txBox="1"/>
          <p:nvPr/>
        </p:nvSpPr>
        <p:spPr>
          <a:xfrm>
            <a:off x="419100" y="3737546"/>
            <a:ext cx="4636770"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M</a:t>
            </a:r>
            <a:r>
              <a:rPr dirty="0" sz="1000" spc="-5">
                <a:solidFill>
                  <a:srgbClr val="010202"/>
                </a:solidFill>
                <a:latin typeface="Times New Roman"/>
                <a:cs typeface="Times New Roman"/>
              </a:rPr>
              <a:t>-composition</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activity-composition</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curves.</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Fig.</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10.1,</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composition</a:t>
            </a:r>
            <a:r>
              <a:rPr dirty="0" sz="1000" spc="165">
                <a:solidFill>
                  <a:srgbClr val="010202"/>
                </a:solidFill>
                <a:latin typeface="Times New Roman"/>
                <a:cs typeface="Times New Roman"/>
              </a:rPr>
              <a:t> </a:t>
            </a:r>
            <a:r>
              <a:rPr dirty="0" sz="1000" spc="-100" i="1">
                <a:solidFill>
                  <a:srgbClr val="010202"/>
                </a:solidFill>
                <a:latin typeface="Times New Roman"/>
                <a:cs typeface="Times New Roman"/>
              </a:rPr>
              <a:t>Y,</a:t>
            </a:r>
            <a:endParaRPr sz="1000">
              <a:latin typeface="Times New Roman"/>
              <a:cs typeface="Times New Roman"/>
            </a:endParaRPr>
          </a:p>
        </p:txBody>
      </p:sp>
      <p:sp>
        <p:nvSpPr>
          <p:cNvPr id="11" name="object 11"/>
          <p:cNvSpPr txBox="1"/>
          <p:nvPr/>
        </p:nvSpPr>
        <p:spPr>
          <a:xfrm>
            <a:off x="419036" y="3842892"/>
            <a:ext cx="4648200" cy="424815"/>
          </a:xfrm>
          <a:prstGeom prst="rect">
            <a:avLst/>
          </a:prstGeom>
        </p:spPr>
        <p:txBody>
          <a:bodyPr wrap="square" lIns="0" tIns="12700" rIns="0" bIns="0" rtlCol="0" vert="horz">
            <a:spAutoFit/>
          </a:bodyPr>
          <a:lstStyle/>
          <a:p>
            <a:pPr marL="38100" marR="30480">
              <a:lnSpc>
                <a:spcPct val="130900"/>
              </a:lnSpc>
              <a:spcBef>
                <a:spcPts val="100"/>
              </a:spcBef>
            </a:pPr>
            <a:r>
              <a:rPr dirty="0" sz="1000" spc="-5">
                <a:solidFill>
                  <a:srgbClr val="010202"/>
                </a:solidFill>
                <a:latin typeface="Times New Roman"/>
                <a:cs typeface="Times New Roman"/>
              </a:rPr>
              <a:t>tangents drawn to curves I, II, and III intersect the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=1 </a:t>
            </a:r>
            <a:r>
              <a:rPr dirty="0" sz="1000" spc="-5">
                <a:solidFill>
                  <a:srgbClr val="010202"/>
                </a:solidFill>
                <a:latin typeface="Times New Roman"/>
                <a:cs typeface="Times New Roman"/>
              </a:rPr>
              <a:t>axis at </a:t>
            </a:r>
            <a:r>
              <a:rPr dirty="0" sz="1000" i="1">
                <a:solidFill>
                  <a:srgbClr val="010202"/>
                </a:solidFill>
                <a:latin typeface="Times New Roman"/>
                <a:cs typeface="Times New Roman"/>
              </a:rPr>
              <a:t>a, b, </a:t>
            </a:r>
            <a:r>
              <a:rPr dirty="0" sz="1000">
                <a:solidFill>
                  <a:srgbClr val="010202"/>
                </a:solidFill>
                <a:latin typeface="Times New Roman"/>
                <a:cs typeface="Times New Roman"/>
              </a:rPr>
              <a:t>and </a:t>
            </a:r>
            <a:r>
              <a:rPr dirty="0" sz="1000" i="1">
                <a:solidFill>
                  <a:srgbClr val="010202"/>
                </a:solidFill>
                <a:latin typeface="Times New Roman"/>
                <a:cs typeface="Times New Roman"/>
              </a:rPr>
              <a:t>c, </a:t>
            </a:r>
            <a:r>
              <a:rPr dirty="0" sz="1000" spc="-10">
                <a:solidFill>
                  <a:srgbClr val="010202"/>
                </a:solidFill>
                <a:latin typeface="Times New Roman"/>
                <a:cs typeface="Times New Roman"/>
              </a:rPr>
              <a:t>respectively.  </a:t>
            </a:r>
            <a:r>
              <a:rPr dirty="0" sz="1000">
                <a:solidFill>
                  <a:srgbClr val="010202"/>
                </a:solidFill>
                <a:latin typeface="Times New Roman"/>
                <a:cs typeface="Times New Roman"/>
              </a:rPr>
              <a:t>Thus</a:t>
            </a:r>
            <a:endParaRPr sz="1000">
              <a:latin typeface="Times New Roman"/>
              <a:cs typeface="Times New Roman"/>
            </a:endParaRPr>
          </a:p>
        </p:txBody>
      </p:sp>
      <p:sp>
        <p:nvSpPr>
          <p:cNvPr id="12" name="object 12"/>
          <p:cNvSpPr/>
          <p:nvPr/>
        </p:nvSpPr>
        <p:spPr>
          <a:xfrm>
            <a:off x="631825" y="4441990"/>
            <a:ext cx="3790950" cy="361950"/>
          </a:xfrm>
          <a:prstGeom prst="rect">
            <a:avLst/>
          </a:prstGeom>
          <a:blipFill>
            <a:blip r:embed="rId8" cstate="print"/>
            <a:stretch>
              <a:fillRect/>
            </a:stretch>
          </a:blipFill>
        </p:spPr>
        <p:txBody>
          <a:bodyPr wrap="square" lIns="0" tIns="0" rIns="0" bIns="0" rtlCol="0"/>
          <a:lstStyle/>
          <a:p/>
        </p:txBody>
      </p:sp>
      <p:sp>
        <p:nvSpPr>
          <p:cNvPr id="13" name="object 13"/>
          <p:cNvSpPr txBox="1"/>
          <p:nvPr/>
        </p:nvSpPr>
        <p:spPr>
          <a:xfrm>
            <a:off x="444500" y="5006492"/>
            <a:ext cx="131318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from which it is seen</a:t>
            </a:r>
            <a:r>
              <a:rPr dirty="0" sz="1000" spc="-95">
                <a:solidFill>
                  <a:srgbClr val="010202"/>
                </a:solidFill>
                <a:latin typeface="Times New Roman"/>
                <a:cs typeface="Times New Roman"/>
              </a:rPr>
              <a:t> </a:t>
            </a:r>
            <a:r>
              <a:rPr dirty="0" sz="1000">
                <a:solidFill>
                  <a:srgbClr val="010202"/>
                </a:solidFill>
                <a:latin typeface="Times New Roman"/>
                <a:cs typeface="Times New Roman"/>
              </a:rPr>
              <a:t>that</a:t>
            </a:r>
            <a:endParaRPr sz="1000">
              <a:latin typeface="Times New Roman"/>
              <a:cs typeface="Times New Roman"/>
            </a:endParaRPr>
          </a:p>
        </p:txBody>
      </p:sp>
      <p:sp>
        <p:nvSpPr>
          <p:cNvPr id="14" name="object 14"/>
          <p:cNvSpPr/>
          <p:nvPr/>
        </p:nvSpPr>
        <p:spPr>
          <a:xfrm>
            <a:off x="1455737" y="5358917"/>
            <a:ext cx="2143125" cy="133350"/>
          </a:xfrm>
          <a:prstGeom prst="rect">
            <a:avLst/>
          </a:prstGeom>
          <a:blipFill>
            <a:blip r:embed="rId9" cstate="print"/>
            <a:stretch>
              <a:fillRect/>
            </a:stretch>
          </a:blipFill>
        </p:spPr>
        <p:txBody>
          <a:bodyPr wrap="square" lIns="0" tIns="0" rIns="0" bIns="0" rtlCol="0"/>
          <a:lstStyle/>
          <a:p/>
        </p:txBody>
      </p:sp>
      <p:sp>
        <p:nvSpPr>
          <p:cNvPr id="15" name="object 15"/>
          <p:cNvSpPr/>
          <p:nvPr/>
        </p:nvSpPr>
        <p:spPr>
          <a:xfrm>
            <a:off x="3339465" y="6025045"/>
            <a:ext cx="1343025" cy="180975"/>
          </a:xfrm>
          <a:prstGeom prst="rect">
            <a:avLst/>
          </a:prstGeom>
          <a:blipFill>
            <a:blip r:embed="rId10" cstate="print"/>
            <a:stretch>
              <a:fillRect/>
            </a:stretch>
          </a:blipFill>
        </p:spPr>
        <p:txBody>
          <a:bodyPr wrap="square" lIns="0" tIns="0" rIns="0" bIns="0" rtlCol="0"/>
          <a:lstStyle/>
          <a:p/>
        </p:txBody>
      </p:sp>
      <p:sp>
        <p:nvSpPr>
          <p:cNvPr id="16" name="object 16"/>
          <p:cNvSpPr txBox="1"/>
          <p:nvPr/>
        </p:nvSpPr>
        <p:spPr>
          <a:xfrm>
            <a:off x="406400" y="5694843"/>
            <a:ext cx="4686935" cy="1054100"/>
          </a:xfrm>
          <a:prstGeom prst="rect">
            <a:avLst/>
          </a:prstGeom>
        </p:spPr>
        <p:txBody>
          <a:bodyPr wrap="square" lIns="0" tIns="12700" rIns="0" bIns="0" rtlCol="0" vert="horz">
            <a:spAutoFit/>
          </a:bodyPr>
          <a:lstStyle/>
          <a:p>
            <a:pPr algn="just" marL="50800" marR="55244">
              <a:lnSpc>
                <a:spcPct val="100000"/>
              </a:lnSpc>
              <a:spcBef>
                <a:spcPts val="100"/>
              </a:spcBef>
            </a:pPr>
            <a:r>
              <a:rPr dirty="0" sz="1000" spc="-5">
                <a:solidFill>
                  <a:srgbClr val="010202"/>
                </a:solidFill>
                <a:latin typeface="Times New Roman"/>
                <a:cs typeface="Times New Roman"/>
              </a:rPr>
              <a:t>The variation, with composition, of the tangential intercepts generates the variations of  activity with composition shown in Fig.</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10.2.</a:t>
            </a:r>
            <a:endParaRPr sz="1000">
              <a:latin typeface="Times New Roman"/>
              <a:cs typeface="Times New Roman"/>
            </a:endParaRPr>
          </a:p>
          <a:p>
            <a:pPr marL="50800" indent="126364">
              <a:lnSpc>
                <a:spcPct val="100000"/>
              </a:lnSpc>
              <a:spcBef>
                <a:spcPts val="525"/>
              </a:spcBef>
              <a:tabLst>
                <a:tab pos="4312285" algn="l"/>
              </a:tabLst>
            </a:pPr>
            <a:r>
              <a:rPr dirty="0" sz="1000" spc="-5">
                <a:solidFill>
                  <a:srgbClr val="010202"/>
                </a:solidFill>
                <a:latin typeface="Times New Roman"/>
                <a:cs typeface="Times New Roman"/>
              </a:rPr>
              <a:t>As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i  </a:t>
            </a:r>
            <a:r>
              <a:rPr dirty="0" sz="1000" spc="-5">
                <a:solidFill>
                  <a:srgbClr val="010202"/>
                </a:solidFill>
                <a:latin typeface="Times New Roman"/>
                <a:cs typeface="Times New Roman"/>
              </a:rPr>
              <a:t>→ </a:t>
            </a:r>
            <a:r>
              <a:rPr dirty="0" sz="1000">
                <a:solidFill>
                  <a:srgbClr val="010202"/>
                </a:solidFill>
                <a:latin typeface="Times New Roman"/>
                <a:cs typeface="Times New Roman"/>
              </a:rPr>
              <a:t>0, </a:t>
            </a:r>
            <a:r>
              <a:rPr dirty="0" sz="1000" i="1">
                <a:solidFill>
                  <a:srgbClr val="010202"/>
                </a:solidFill>
                <a:latin typeface="Times New Roman"/>
                <a:cs typeface="Times New Roman"/>
              </a:rPr>
              <a:t>a</a:t>
            </a:r>
            <a:r>
              <a:rPr dirty="0" baseline="-33333" sz="1125" i="1">
                <a:solidFill>
                  <a:srgbClr val="010202"/>
                </a:solidFill>
                <a:latin typeface="Times New Roman"/>
                <a:cs typeface="Times New Roman"/>
              </a:rPr>
              <a:t>i  </a:t>
            </a:r>
            <a:r>
              <a:rPr dirty="0" sz="1000" spc="-5">
                <a:solidFill>
                  <a:srgbClr val="010202"/>
                </a:solidFill>
                <a:latin typeface="Times New Roman"/>
                <a:cs typeface="Times New Roman"/>
              </a:rPr>
              <a:t>→ </a:t>
            </a:r>
            <a:r>
              <a:rPr dirty="0" sz="1000">
                <a:solidFill>
                  <a:srgbClr val="010202"/>
                </a:solidFill>
                <a:latin typeface="Times New Roman"/>
                <a:cs typeface="Times New Roman"/>
              </a:rPr>
              <a:t>0, and hence the</a:t>
            </a:r>
            <a:r>
              <a:rPr dirty="0" sz="1000" spc="130">
                <a:solidFill>
                  <a:srgbClr val="010202"/>
                </a:solidFill>
                <a:latin typeface="Times New Roman"/>
                <a:cs typeface="Times New Roman"/>
              </a:rPr>
              <a:t> </a:t>
            </a:r>
            <a:r>
              <a:rPr dirty="0" sz="1000">
                <a:solidFill>
                  <a:srgbClr val="010202"/>
                </a:solidFill>
                <a:latin typeface="Times New Roman"/>
                <a:cs typeface="Times New Roman"/>
              </a:rPr>
              <a:t>tangential</a:t>
            </a:r>
            <a:r>
              <a:rPr dirty="0" sz="1000" spc="40">
                <a:solidFill>
                  <a:srgbClr val="010202"/>
                </a:solidFill>
                <a:latin typeface="Times New Roman"/>
                <a:cs typeface="Times New Roman"/>
              </a:rPr>
              <a:t> </a:t>
            </a:r>
            <a:r>
              <a:rPr dirty="0" sz="1000">
                <a:solidFill>
                  <a:srgbClr val="010202"/>
                </a:solidFill>
                <a:latin typeface="Times New Roman"/>
                <a:cs typeface="Times New Roman"/>
              </a:rPr>
              <a:t>intercept	which</a:t>
            </a:r>
            <a:endParaRPr sz="1000">
              <a:latin typeface="Times New Roman"/>
              <a:cs typeface="Times New Roman"/>
            </a:endParaRPr>
          </a:p>
          <a:p>
            <a:pPr algn="just" marL="50800" marR="55244">
              <a:lnSpc>
                <a:spcPct val="100000"/>
              </a:lnSpc>
              <a:spcBef>
                <a:spcPts val="370"/>
              </a:spcBef>
            </a:pPr>
            <a:r>
              <a:rPr dirty="0" sz="1000">
                <a:solidFill>
                  <a:srgbClr val="010202"/>
                </a:solidFill>
                <a:latin typeface="Times New Roman"/>
                <a:cs typeface="Times New Roman"/>
              </a:rPr>
              <a:t>indicates that all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curves have vertical tangents at </a:t>
            </a:r>
            <a:r>
              <a:rPr dirty="0" sz="1000" spc="-5">
                <a:solidFill>
                  <a:srgbClr val="010202"/>
                </a:solidFill>
                <a:latin typeface="Times New Roman"/>
                <a:cs typeface="Times New Roman"/>
              </a:rPr>
              <a:t>their  extremities. </a:t>
            </a:r>
            <a:r>
              <a:rPr dirty="0" sz="1000" spc="-15">
                <a:solidFill>
                  <a:srgbClr val="010202"/>
                </a:solidFill>
                <a:latin typeface="Times New Roman"/>
                <a:cs typeface="Times New Roman"/>
              </a:rPr>
              <a:t>Similarly, </a:t>
            </a:r>
            <a:r>
              <a:rPr dirty="0" sz="1000" spc="-5">
                <a:solidFill>
                  <a:srgbClr val="010202"/>
                </a:solidFill>
                <a:latin typeface="Times New Roman"/>
                <a:cs typeface="Times New Roman"/>
              </a:rPr>
              <a:t>by virtue of being logarithmic, the entropy of the mixing curve  shown in Fig. 9.7 has vertical tangents at its</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extremities.</a:t>
            </a:r>
            <a:endParaRPr sz="1000">
              <a:latin typeface="Times New Roman"/>
              <a:cs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834750" y="1371039"/>
            <a:ext cx="18034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(ii)</a:t>
            </a:r>
            <a:endParaRPr sz="1000">
              <a:latin typeface="Times New Roman"/>
              <a:cs typeface="Times New Roman"/>
            </a:endParaRPr>
          </a:p>
        </p:txBody>
      </p:sp>
      <p:sp>
        <p:nvSpPr>
          <p:cNvPr id="3" name="object 3"/>
          <p:cNvSpPr txBox="1"/>
          <p:nvPr/>
        </p:nvSpPr>
        <p:spPr>
          <a:xfrm>
            <a:off x="444614" y="3015817"/>
            <a:ext cx="172910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temperature causes an increase</a:t>
            </a:r>
            <a:r>
              <a:rPr dirty="0" sz="1000" spc="-90">
                <a:solidFill>
                  <a:srgbClr val="010202"/>
                </a:solidFill>
                <a:latin typeface="Times New Roman"/>
                <a:cs typeface="Times New Roman"/>
              </a:rPr>
              <a:t> </a:t>
            </a:r>
            <a:r>
              <a:rPr dirty="0" sz="1000">
                <a:solidFill>
                  <a:srgbClr val="010202"/>
                </a:solidFill>
                <a:latin typeface="Times New Roman"/>
                <a:cs typeface="Times New Roman"/>
              </a:rPr>
              <a:t>in</a:t>
            </a:r>
            <a:endParaRPr sz="1000">
              <a:latin typeface="Times New Roman"/>
              <a:cs typeface="Times New Roman"/>
            </a:endParaRPr>
          </a:p>
        </p:txBody>
      </p:sp>
      <p:sp>
        <p:nvSpPr>
          <p:cNvPr id="4" name="object 4"/>
          <p:cNvSpPr txBox="1"/>
          <p:nvPr/>
        </p:nvSpPr>
        <p:spPr>
          <a:xfrm>
            <a:off x="2595232" y="3001719"/>
            <a:ext cx="2472690" cy="17780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and a decrease in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Ge</a:t>
            </a:r>
            <a:r>
              <a:rPr dirty="0" sz="1000">
                <a:solidFill>
                  <a:srgbClr val="010202"/>
                </a:solidFill>
                <a:latin typeface="Times New Roman"/>
                <a:cs typeface="Times New Roman"/>
              </a:rPr>
              <a:t>,</a:t>
            </a:r>
            <a:r>
              <a:rPr dirty="0" baseline="-33333" sz="1125">
                <a:solidFill>
                  <a:srgbClr val="010202"/>
                </a:solidFill>
                <a:latin typeface="Times New Roman"/>
                <a:cs typeface="Times New Roman"/>
              </a:rPr>
              <a:t>(liquidus)</a:t>
            </a:r>
            <a:r>
              <a:rPr dirty="0" sz="1000">
                <a:solidFill>
                  <a:srgbClr val="010202"/>
                </a:solidFill>
                <a:latin typeface="Times New Roman"/>
                <a:cs typeface="Times New Roman"/>
              </a:rPr>
              <a:t>,</a:t>
            </a:r>
            <a:r>
              <a:rPr dirty="0" baseline="-33333" sz="1125" i="1">
                <a:solidFill>
                  <a:srgbClr val="010202"/>
                </a:solidFill>
                <a:latin typeface="Times New Roman"/>
                <a:cs typeface="Times New Roman"/>
              </a:rPr>
              <a:t>T</a:t>
            </a:r>
            <a:r>
              <a:rPr dirty="0" sz="1000">
                <a:solidFill>
                  <a:srgbClr val="010202"/>
                </a:solidFill>
                <a:latin typeface="Times New Roman"/>
                <a:cs typeface="Times New Roman"/>
              </a:rPr>
              <a:t>, and Fig.</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10.9</a:t>
            </a:r>
            <a:r>
              <a:rPr dirty="0" sz="1000" spc="-5" i="1">
                <a:solidFill>
                  <a:srgbClr val="010202"/>
                </a:solidFill>
                <a:latin typeface="Times New Roman"/>
                <a:cs typeface="Times New Roman"/>
              </a:rPr>
              <a:t>b</a:t>
            </a:r>
            <a:endParaRPr sz="1000">
              <a:latin typeface="Times New Roman"/>
              <a:cs typeface="Times New Roman"/>
            </a:endParaRPr>
          </a:p>
        </p:txBody>
      </p:sp>
      <p:sp>
        <p:nvSpPr>
          <p:cNvPr id="5" name="object 5"/>
          <p:cNvSpPr txBox="1"/>
          <p:nvPr/>
        </p:nvSpPr>
        <p:spPr>
          <a:xfrm>
            <a:off x="402113" y="3253256"/>
            <a:ext cx="4675505" cy="1691639"/>
          </a:xfrm>
          <a:prstGeom prst="rect">
            <a:avLst/>
          </a:prstGeom>
        </p:spPr>
        <p:txBody>
          <a:bodyPr wrap="square" lIns="0" tIns="12700" rIns="0" bIns="0" rtlCol="0" vert="horz">
            <a:spAutoFit/>
          </a:bodyPr>
          <a:lstStyle/>
          <a:p>
            <a:pPr algn="just" marL="50800" marR="43180" indent="3810">
              <a:lnSpc>
                <a:spcPct val="100000"/>
              </a:lnSpc>
              <a:spcBef>
                <a:spcPts val="100"/>
              </a:spcBef>
              <a:tabLst>
                <a:tab pos="3884929" algn="l"/>
              </a:tabLst>
            </a:pPr>
            <a:r>
              <a:rPr dirty="0" baseline="2777" sz="1500" spc="-7">
                <a:solidFill>
                  <a:srgbClr val="010202"/>
                </a:solidFill>
                <a:latin typeface="Times New Roman"/>
                <a:cs typeface="Times New Roman"/>
              </a:rPr>
              <a:t>shows  that,  at  lower  liquidus  temperatures,  the </a:t>
            </a:r>
            <a:r>
              <a:rPr dirty="0" baseline="2777" sz="1500" spc="300">
                <a:solidFill>
                  <a:srgbClr val="010202"/>
                </a:solidFill>
                <a:latin typeface="Times New Roman"/>
                <a:cs typeface="Times New Roman"/>
              </a:rPr>
              <a:t> </a:t>
            </a:r>
            <a:r>
              <a:rPr dirty="0" baseline="2777" sz="1500" spc="-7">
                <a:solidFill>
                  <a:srgbClr val="010202"/>
                </a:solidFill>
                <a:latin typeface="Times New Roman"/>
                <a:cs typeface="Times New Roman"/>
              </a:rPr>
              <a:t>influence </a:t>
            </a:r>
            <a:r>
              <a:rPr dirty="0" baseline="2777" sz="1500" spc="37">
                <a:solidFill>
                  <a:srgbClr val="010202"/>
                </a:solidFill>
                <a:latin typeface="Times New Roman"/>
                <a:cs typeface="Times New Roman"/>
              </a:rPr>
              <a:t> </a:t>
            </a:r>
            <a:r>
              <a:rPr dirty="0" baseline="2777" sz="1500" spc="-7">
                <a:solidFill>
                  <a:srgbClr val="010202"/>
                </a:solidFill>
                <a:latin typeface="Times New Roman"/>
                <a:cs typeface="Times New Roman"/>
              </a:rPr>
              <a:t>of	</a:t>
            </a:r>
            <a:r>
              <a:rPr dirty="0" sz="1000" spc="-5">
                <a:solidFill>
                  <a:srgbClr val="010202"/>
                </a:solidFill>
                <a:latin typeface="Times New Roman"/>
                <a:cs typeface="Times New Roman"/>
              </a:rPr>
              <a:t>on the partial  pressure of Ge predominates and the partial pressure initially increases with increasing  liquidus temperature. </a:t>
            </a:r>
            <a:r>
              <a:rPr dirty="0" sz="1000" spc="-10">
                <a:solidFill>
                  <a:srgbClr val="010202"/>
                </a:solidFill>
                <a:latin typeface="Times New Roman"/>
                <a:cs typeface="Times New Roman"/>
              </a:rPr>
              <a:t>However, </a:t>
            </a:r>
            <a:r>
              <a:rPr dirty="0" sz="1000" spc="-5">
                <a:solidFill>
                  <a:srgbClr val="010202"/>
                </a:solidFill>
                <a:latin typeface="Times New Roman"/>
                <a:cs typeface="Times New Roman"/>
              </a:rPr>
              <a:t>with continued increase in temperature along the liquidus  line the relative influence of the dilution of Ge increases, and the partial pressure of Ge  passes</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through</a:t>
            </a:r>
            <a:r>
              <a:rPr dirty="0" sz="1000" spc="35">
                <a:solidFill>
                  <a:srgbClr val="010202"/>
                </a:solidFill>
                <a:latin typeface="Times New Roman"/>
                <a:cs typeface="Times New Roman"/>
              </a:rPr>
              <a:t> </a:t>
            </a:r>
            <a:r>
              <a:rPr dirty="0" sz="1000">
                <a:solidFill>
                  <a:srgbClr val="010202"/>
                </a:solidFill>
                <a:latin typeface="Times New Roman"/>
                <a:cs typeface="Times New Roman"/>
              </a:rPr>
              <a:t>a</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maximum</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liquidus</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state</a:t>
            </a:r>
            <a:r>
              <a:rPr dirty="0" sz="1000" spc="35">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Ge</a:t>
            </a:r>
            <a:r>
              <a:rPr dirty="0" sz="1000">
                <a:solidFill>
                  <a:srgbClr val="010202"/>
                </a:solidFill>
                <a:latin typeface="Times New Roman"/>
                <a:cs typeface="Times New Roman"/>
              </a:rPr>
              <a:t>=0.193,</a:t>
            </a:r>
            <a:r>
              <a:rPr dirty="0" sz="1000" spc="40">
                <a:solidFill>
                  <a:srgbClr val="010202"/>
                </a:solidFill>
                <a:latin typeface="Times New Roman"/>
                <a:cs typeface="Times New Roman"/>
              </a:rPr>
              <a:t> </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1621</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before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decreasing</a:t>
            </a:r>
            <a:endParaRPr sz="1000">
              <a:latin typeface="Times New Roman"/>
              <a:cs typeface="Times New Roman"/>
            </a:endParaRPr>
          </a:p>
          <a:p>
            <a:pPr algn="just" marL="50800" marR="43180">
              <a:lnSpc>
                <a:spcPct val="100000"/>
              </a:lnSpc>
              <a:spcBef>
                <a:spcPts val="370"/>
              </a:spcBef>
            </a:pPr>
            <a:r>
              <a:rPr dirty="0" sz="1000">
                <a:solidFill>
                  <a:srgbClr val="010202"/>
                </a:solidFill>
                <a:latin typeface="Times New Roman"/>
                <a:cs typeface="Times New Roman"/>
              </a:rPr>
              <a:t>rapidly to zero at 1685 </a:t>
            </a:r>
            <a:r>
              <a:rPr dirty="0" sz="1000" spc="-5">
                <a:solidFill>
                  <a:srgbClr val="010202"/>
                </a:solidFill>
                <a:latin typeface="Times New Roman"/>
                <a:cs typeface="Times New Roman"/>
              </a:rPr>
              <a:t>K. </a:t>
            </a:r>
            <a:r>
              <a:rPr dirty="0" sz="1000">
                <a:solidFill>
                  <a:srgbClr val="010202"/>
                </a:solidFill>
                <a:latin typeface="Times New Roman"/>
                <a:cs typeface="Times New Roman"/>
              </a:rPr>
              <a:t>The maximum in the partial pressure of Ge causes a maximum  in </a:t>
            </a:r>
            <a:r>
              <a:rPr dirty="0" sz="1000" spc="-5">
                <a:solidFill>
                  <a:srgbClr val="010202"/>
                </a:solidFill>
                <a:latin typeface="Times New Roman"/>
                <a:cs typeface="Times New Roman"/>
              </a:rPr>
              <a:t>the total vapor pressure to occur at the liquidus state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Ge</a:t>
            </a:r>
            <a:r>
              <a:rPr dirty="0" sz="1000">
                <a:solidFill>
                  <a:srgbClr val="010202"/>
                </a:solidFill>
                <a:latin typeface="Times New Roman"/>
                <a:cs typeface="Times New Roman"/>
              </a:rPr>
              <a:t>=0.165, </a:t>
            </a:r>
            <a:r>
              <a:rPr dirty="0" sz="1000" spc="-10" i="1">
                <a:solidFill>
                  <a:srgbClr val="010202"/>
                </a:solidFill>
                <a:latin typeface="Times New Roman"/>
                <a:cs typeface="Times New Roman"/>
              </a:rPr>
              <a:t>T</a:t>
            </a:r>
            <a:r>
              <a:rPr dirty="0" sz="1000" spc="-10">
                <a:solidFill>
                  <a:srgbClr val="010202"/>
                </a:solidFill>
                <a:latin typeface="Times New Roman"/>
                <a:cs typeface="Times New Roman"/>
              </a:rPr>
              <a:t>=1630</a:t>
            </a:r>
            <a:r>
              <a:rPr dirty="0" sz="1000" spc="-15">
                <a:solidFill>
                  <a:srgbClr val="010202"/>
                </a:solidFill>
                <a:latin typeface="Times New Roman"/>
                <a:cs typeface="Times New Roman"/>
              </a:rPr>
              <a:t> </a:t>
            </a:r>
            <a:r>
              <a:rPr dirty="0" sz="1000" spc="-10">
                <a:solidFill>
                  <a:srgbClr val="010202"/>
                </a:solidFill>
                <a:latin typeface="Times New Roman"/>
                <a:cs typeface="Times New Roman"/>
              </a:rPr>
              <a:t>K.</a:t>
            </a:r>
            <a:endParaRPr sz="1000">
              <a:latin typeface="Times New Roman"/>
              <a:cs typeface="Times New Roman"/>
            </a:endParaRPr>
          </a:p>
          <a:p>
            <a:pPr algn="r" marR="43815">
              <a:lnSpc>
                <a:spcPct val="100000"/>
              </a:lnSpc>
              <a:spcBef>
                <a:spcPts val="370"/>
              </a:spcBef>
            </a:pPr>
            <a:r>
              <a:rPr dirty="0" sz="1000">
                <a:solidFill>
                  <a:srgbClr val="010202"/>
                </a:solidFill>
                <a:latin typeface="Times New Roman"/>
                <a:cs typeface="Times New Roman"/>
              </a:rPr>
              <a:t>Fig.</a:t>
            </a:r>
            <a:r>
              <a:rPr dirty="0" sz="1000" spc="160">
                <a:solidFill>
                  <a:srgbClr val="010202"/>
                </a:solidFill>
                <a:latin typeface="Times New Roman"/>
                <a:cs typeface="Times New Roman"/>
              </a:rPr>
              <a:t> </a:t>
            </a:r>
            <a:r>
              <a:rPr dirty="0" sz="1000">
                <a:solidFill>
                  <a:srgbClr val="010202"/>
                </a:solidFill>
                <a:latin typeface="Times New Roman"/>
                <a:cs typeface="Times New Roman"/>
              </a:rPr>
              <a:t>10.10</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shows</a:t>
            </a:r>
            <a:r>
              <a:rPr dirty="0" sz="1000" spc="16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60">
                <a:solidFill>
                  <a:srgbClr val="010202"/>
                </a:solidFill>
                <a:latin typeface="Times New Roman"/>
                <a:cs typeface="Times New Roman"/>
              </a:rPr>
              <a:t> </a:t>
            </a:r>
            <a:r>
              <a:rPr dirty="0" sz="1000">
                <a:solidFill>
                  <a:srgbClr val="010202"/>
                </a:solidFill>
                <a:latin typeface="Times New Roman"/>
                <a:cs typeface="Times New Roman"/>
              </a:rPr>
              <a:t>Gibbs</a:t>
            </a:r>
            <a:r>
              <a:rPr dirty="0" sz="1000" spc="160">
                <a:solidFill>
                  <a:srgbClr val="010202"/>
                </a:solidFill>
                <a:latin typeface="Times New Roman"/>
                <a:cs typeface="Times New Roman"/>
              </a:rPr>
              <a:t> </a:t>
            </a:r>
            <a:r>
              <a:rPr dirty="0" sz="1000">
                <a:solidFill>
                  <a:srgbClr val="010202"/>
                </a:solidFill>
                <a:latin typeface="Times New Roman"/>
                <a:cs typeface="Times New Roman"/>
              </a:rPr>
              <a:t>free</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energy</a:t>
            </a:r>
            <a:r>
              <a:rPr dirty="0" sz="1000" spc="160">
                <a:solidFill>
                  <a:srgbClr val="010202"/>
                </a:solidFill>
                <a:latin typeface="Times New Roman"/>
                <a:cs typeface="Times New Roman"/>
              </a:rPr>
              <a:t> </a:t>
            </a:r>
            <a:r>
              <a:rPr dirty="0" sz="1000">
                <a:solidFill>
                  <a:srgbClr val="010202"/>
                </a:solidFill>
                <a:latin typeface="Times New Roman"/>
                <a:cs typeface="Times New Roman"/>
              </a:rPr>
              <a:t>of</a:t>
            </a:r>
            <a:r>
              <a:rPr dirty="0" sz="1000" spc="160">
                <a:solidFill>
                  <a:srgbClr val="010202"/>
                </a:solidFill>
                <a:latin typeface="Times New Roman"/>
                <a:cs typeface="Times New Roman"/>
              </a:rPr>
              <a:t> </a:t>
            </a:r>
            <a:r>
              <a:rPr dirty="0" sz="1000">
                <a:solidFill>
                  <a:srgbClr val="010202"/>
                </a:solidFill>
                <a:latin typeface="Times New Roman"/>
                <a:cs typeface="Times New Roman"/>
              </a:rPr>
              <a:t>mixing</a:t>
            </a:r>
            <a:r>
              <a:rPr dirty="0" sz="1000" spc="160">
                <a:solidFill>
                  <a:srgbClr val="010202"/>
                </a:solidFill>
                <a:latin typeface="Times New Roman"/>
                <a:cs typeface="Times New Roman"/>
              </a:rPr>
              <a:t> </a:t>
            </a:r>
            <a:r>
              <a:rPr dirty="0" sz="1000">
                <a:solidFill>
                  <a:srgbClr val="010202"/>
                </a:solidFill>
                <a:latin typeface="Times New Roman"/>
                <a:cs typeface="Times New Roman"/>
              </a:rPr>
              <a:t>curves</a:t>
            </a:r>
            <a:r>
              <a:rPr dirty="0" sz="1000" spc="160">
                <a:solidFill>
                  <a:srgbClr val="010202"/>
                </a:solidFill>
                <a:latin typeface="Times New Roman"/>
                <a:cs typeface="Times New Roman"/>
              </a:rPr>
              <a:t> </a:t>
            </a:r>
            <a:r>
              <a:rPr dirty="0" sz="1000">
                <a:solidFill>
                  <a:srgbClr val="010202"/>
                </a:solidFill>
                <a:latin typeface="Times New Roman"/>
                <a:cs typeface="Times New Roman"/>
              </a:rPr>
              <a:t>for</a:t>
            </a:r>
            <a:r>
              <a:rPr dirty="0" sz="1000" spc="165">
                <a:solidFill>
                  <a:srgbClr val="010202"/>
                </a:solidFill>
                <a:latin typeface="Times New Roman"/>
                <a:cs typeface="Times New Roman"/>
              </a:rPr>
              <a:t> </a:t>
            </a:r>
            <a:r>
              <a:rPr dirty="0" sz="1000">
                <a:solidFill>
                  <a:srgbClr val="010202"/>
                </a:solidFill>
                <a:latin typeface="Times New Roman"/>
                <a:cs typeface="Times New Roman"/>
              </a:rPr>
              <a:t>a</a:t>
            </a:r>
            <a:r>
              <a:rPr dirty="0" sz="1000" spc="160">
                <a:solidFill>
                  <a:srgbClr val="010202"/>
                </a:solidFill>
                <a:latin typeface="Times New Roman"/>
                <a:cs typeface="Times New Roman"/>
              </a:rPr>
              <a:t> </a:t>
            </a:r>
            <a:r>
              <a:rPr dirty="0" sz="1000">
                <a:solidFill>
                  <a:srgbClr val="010202"/>
                </a:solidFill>
                <a:latin typeface="Times New Roman"/>
                <a:cs typeface="Times New Roman"/>
              </a:rPr>
              <a:t>binary</a:t>
            </a:r>
            <a:r>
              <a:rPr dirty="0" sz="1000" spc="160">
                <a:solidFill>
                  <a:srgbClr val="010202"/>
                </a:solidFill>
                <a:latin typeface="Times New Roman"/>
                <a:cs typeface="Times New Roman"/>
              </a:rPr>
              <a:t> </a:t>
            </a:r>
            <a:r>
              <a:rPr dirty="0" sz="1000">
                <a:solidFill>
                  <a:srgbClr val="010202"/>
                </a:solidFill>
                <a:latin typeface="Times New Roman"/>
                <a:cs typeface="Times New Roman"/>
              </a:rPr>
              <a:t>system</a:t>
            </a:r>
            <a:r>
              <a:rPr dirty="0" sz="1000" spc="150">
                <a:solidFill>
                  <a:srgbClr val="010202"/>
                </a:solidFill>
                <a:latin typeface="Times New Roman"/>
                <a:cs typeface="Times New Roman"/>
              </a:rPr>
              <a:t> </a:t>
            </a:r>
            <a:r>
              <a:rPr dirty="0" sz="1000" i="1">
                <a:solidFill>
                  <a:srgbClr val="010202"/>
                </a:solidFill>
                <a:latin typeface="Times New Roman"/>
                <a:cs typeface="Times New Roman"/>
              </a:rPr>
              <a:t>A–B</a:t>
            </a:r>
            <a:endParaRPr sz="1000">
              <a:latin typeface="Times New Roman"/>
              <a:cs typeface="Times New Roman"/>
            </a:endParaRPr>
          </a:p>
          <a:p>
            <a:pPr algn="r" marR="54610">
              <a:lnSpc>
                <a:spcPct val="100000"/>
              </a:lnSpc>
            </a:pPr>
            <a:r>
              <a:rPr dirty="0" sz="1000" spc="-5">
                <a:solidFill>
                  <a:srgbClr val="010202"/>
                </a:solidFill>
                <a:latin typeface="Times New Roman"/>
                <a:cs typeface="Times New Roman"/>
              </a:rPr>
              <a:t>which</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forms</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ideal</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solid</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solutions</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ideal</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liquid</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solutions,</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drawn</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114">
                <a:solidFill>
                  <a:srgbClr val="010202"/>
                </a:solidFill>
                <a:latin typeface="Times New Roman"/>
                <a:cs typeface="Times New Roman"/>
              </a:rPr>
              <a:t> </a:t>
            </a:r>
            <a:r>
              <a:rPr dirty="0" sz="1000">
                <a:solidFill>
                  <a:srgbClr val="010202"/>
                </a:solidFill>
                <a:latin typeface="Times New Roman"/>
                <a:cs typeface="Times New Roman"/>
              </a:rPr>
              <a:t>a</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a:p>
            <a:pPr algn="just" marL="50800">
              <a:lnSpc>
                <a:spcPct val="100000"/>
              </a:lnSpc>
              <a:spcBef>
                <a:spcPts val="375"/>
              </a:spcBef>
            </a:pPr>
            <a:r>
              <a:rPr dirty="0" sz="1000">
                <a:solidFill>
                  <a:srgbClr val="010202"/>
                </a:solidFill>
                <a:latin typeface="Times New Roman"/>
                <a:cs typeface="Times New Roman"/>
              </a:rPr>
              <a:t>500 </a:t>
            </a:r>
            <a:r>
              <a:rPr dirty="0" sz="1000" spc="-5">
                <a:solidFill>
                  <a:srgbClr val="010202"/>
                </a:solidFill>
                <a:latin typeface="Times New Roman"/>
                <a:cs typeface="Times New Roman"/>
              </a:rPr>
              <a:t>K, which </a:t>
            </a:r>
            <a:r>
              <a:rPr dirty="0" sz="1000">
                <a:solidFill>
                  <a:srgbClr val="010202"/>
                </a:solidFill>
                <a:latin typeface="Times New Roman"/>
                <a:cs typeface="Times New Roman"/>
              </a:rPr>
              <a:t>is </a:t>
            </a:r>
            <a:r>
              <a:rPr dirty="0" sz="1000" spc="-5">
                <a:solidFill>
                  <a:srgbClr val="010202"/>
                </a:solidFill>
                <a:latin typeface="Times New Roman"/>
                <a:cs typeface="Times New Roman"/>
              </a:rPr>
              <a:t>lower than </a:t>
            </a:r>
            <a:r>
              <a:rPr dirty="0" sz="1000" spc="5" i="1">
                <a:solidFill>
                  <a:srgbClr val="010202"/>
                </a:solidFill>
                <a:latin typeface="Times New Roman"/>
                <a:cs typeface="Times New Roman"/>
              </a:rPr>
              <a:t>T</a:t>
            </a:r>
            <a:r>
              <a:rPr dirty="0" baseline="-33333" sz="1125" spc="7" i="1">
                <a:solidFill>
                  <a:srgbClr val="010202"/>
                </a:solidFill>
                <a:latin typeface="Times New Roman"/>
                <a:cs typeface="Times New Roman"/>
              </a:rPr>
              <a:t>m,(B) </a:t>
            </a:r>
            <a:r>
              <a:rPr dirty="0" sz="1000">
                <a:solidFill>
                  <a:srgbClr val="010202"/>
                </a:solidFill>
                <a:latin typeface="Times New Roman"/>
                <a:cs typeface="Times New Roman"/>
              </a:rPr>
              <a:t>and higher than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m,(A)</a:t>
            </a:r>
            <a:r>
              <a:rPr dirty="0" sz="1000" i="1">
                <a:solidFill>
                  <a:srgbClr val="010202"/>
                </a:solidFill>
                <a:latin typeface="Times New Roman"/>
                <a:cs typeface="Times New Roman"/>
              </a:rPr>
              <a:t>.</a:t>
            </a:r>
            <a:r>
              <a:rPr dirty="0" sz="1000" spc="220" i="1">
                <a:solidFill>
                  <a:srgbClr val="010202"/>
                </a:solidFill>
                <a:latin typeface="Times New Roman"/>
                <a:cs typeface="Times New Roman"/>
              </a:rPr>
              <a:t> </a:t>
            </a:r>
            <a:r>
              <a:rPr dirty="0" sz="1000" spc="-5">
                <a:solidFill>
                  <a:srgbClr val="010202"/>
                </a:solidFill>
                <a:latin typeface="Times New Roman"/>
                <a:cs typeface="Times New Roman"/>
              </a:rPr>
              <a:t>At</a:t>
            </a:r>
            <a:endParaRPr sz="1000">
              <a:latin typeface="Times New Roman"/>
              <a:cs typeface="Times New Roman"/>
            </a:endParaRPr>
          </a:p>
        </p:txBody>
      </p:sp>
      <p:sp>
        <p:nvSpPr>
          <p:cNvPr id="6" name="object 6"/>
          <p:cNvSpPr txBox="1"/>
          <p:nvPr/>
        </p:nvSpPr>
        <p:spPr>
          <a:xfrm>
            <a:off x="461391" y="4996980"/>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7" name="object 7"/>
          <p:cNvSpPr txBox="1"/>
          <p:nvPr/>
        </p:nvSpPr>
        <p:spPr>
          <a:xfrm>
            <a:off x="1721802" y="5030889"/>
            <a:ext cx="33191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Fig. </a:t>
            </a:r>
            <a:r>
              <a:rPr dirty="0" sz="1000" spc="-5">
                <a:solidFill>
                  <a:srgbClr val="010202"/>
                </a:solidFill>
                <a:latin typeface="Times New Roman"/>
                <a:cs typeface="Times New Roman"/>
              </a:rPr>
              <a:t>10.10</a:t>
            </a:r>
            <a:r>
              <a:rPr dirty="0" sz="1000" spc="-5" i="1">
                <a:solidFill>
                  <a:srgbClr val="010202"/>
                </a:solidFill>
                <a:latin typeface="Times New Roman"/>
                <a:cs typeface="Times New Roman"/>
              </a:rPr>
              <a:t>a </a:t>
            </a:r>
            <a:r>
              <a:rPr dirty="0" sz="1000" spc="-5">
                <a:solidFill>
                  <a:srgbClr val="010202"/>
                </a:solidFill>
                <a:latin typeface="Times New Roman"/>
                <a:cs typeface="Times New Roman"/>
              </a:rPr>
              <a:t>shows the curves when liquid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spc="-5">
                <a:solidFill>
                  <a:srgbClr val="010202"/>
                </a:solidFill>
                <a:latin typeface="Times New Roman"/>
                <a:cs typeface="Times New Roman"/>
              </a:rPr>
              <a:t>solid </a:t>
            </a:r>
            <a:r>
              <a:rPr dirty="0" sz="1000" i="1">
                <a:solidFill>
                  <a:srgbClr val="010202"/>
                </a:solidFill>
                <a:latin typeface="Times New Roman"/>
                <a:cs typeface="Times New Roman"/>
              </a:rPr>
              <a:t>B</a:t>
            </a:r>
            <a:r>
              <a:rPr dirty="0" sz="1000" spc="-50" i="1">
                <a:solidFill>
                  <a:srgbClr val="010202"/>
                </a:solidFill>
                <a:latin typeface="Times New Roman"/>
                <a:cs typeface="Times New Roman"/>
              </a:rPr>
              <a:t> </a:t>
            </a:r>
            <a:r>
              <a:rPr dirty="0" sz="1000">
                <a:solidFill>
                  <a:srgbClr val="010202"/>
                </a:solidFill>
                <a:latin typeface="Times New Roman"/>
                <a:cs typeface="Times New Roman"/>
              </a:rPr>
              <a:t>are</a:t>
            </a:r>
            <a:endParaRPr sz="1000">
              <a:latin typeface="Times New Roman"/>
              <a:cs typeface="Times New Roman"/>
            </a:endParaRPr>
          </a:p>
        </p:txBody>
      </p:sp>
      <p:sp>
        <p:nvSpPr>
          <p:cNvPr id="8" name="object 8"/>
          <p:cNvSpPr txBox="1"/>
          <p:nvPr/>
        </p:nvSpPr>
        <p:spPr>
          <a:xfrm>
            <a:off x="417702" y="5217706"/>
            <a:ext cx="4366260"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chosen as the standard states, located at </a:t>
            </a:r>
            <a:r>
              <a:rPr dirty="0" sz="1000">
                <a:solidFill>
                  <a:srgbClr val="010202"/>
                </a:solidFill>
                <a:latin typeface="Times New Roman"/>
                <a:cs typeface="Times New Roman"/>
              </a:rPr>
              <a:t>O</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M</a:t>
            </a:r>
            <a:r>
              <a:rPr dirty="0" sz="1000">
                <a:solidFill>
                  <a:srgbClr val="010202"/>
                </a:solidFill>
                <a:latin typeface="Times New Roman"/>
                <a:cs typeface="Times New Roman"/>
              </a:rPr>
              <a:t>=0, Fig. 10.10</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shows the curves</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when</a:t>
            </a:r>
            <a:endParaRPr sz="1000">
              <a:latin typeface="Times New Roman"/>
              <a:cs typeface="Times New Roman"/>
            </a:endParaRPr>
          </a:p>
        </p:txBody>
      </p:sp>
      <p:sp>
        <p:nvSpPr>
          <p:cNvPr id="9" name="object 9"/>
          <p:cNvSpPr txBox="1"/>
          <p:nvPr/>
        </p:nvSpPr>
        <p:spPr>
          <a:xfrm>
            <a:off x="448703" y="403223"/>
            <a:ext cx="4598035" cy="583565"/>
          </a:xfrm>
          <a:prstGeom prst="rect">
            <a:avLst/>
          </a:prstGeom>
        </p:spPr>
        <p:txBody>
          <a:bodyPr wrap="square" lIns="0" tIns="12700" rIns="0" bIns="0" rtlCol="0" vert="horz">
            <a:spAutoFit/>
          </a:bodyPr>
          <a:lstStyle/>
          <a:p>
            <a:pPr marL="582930">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329</a:t>
            </a:r>
            <a:endParaRPr sz="1000">
              <a:latin typeface="Times New Roman"/>
              <a:cs typeface="Times New Roman"/>
            </a:endParaRPr>
          </a:p>
          <a:p>
            <a:pPr marL="12700" marR="5080">
              <a:lnSpc>
                <a:spcPct val="100000"/>
              </a:lnSpc>
              <a:spcBef>
                <a:spcPts val="790"/>
              </a:spcBef>
            </a:pPr>
            <a:r>
              <a:rPr dirty="0" sz="1000" spc="-5">
                <a:solidFill>
                  <a:srgbClr val="010202"/>
                </a:solidFill>
                <a:latin typeface="Times New Roman"/>
                <a:cs typeface="Times New Roman"/>
              </a:rPr>
              <a:t>and the partial pressure of Ge exerted by the liquidus melt composition (and hence by the  </a:t>
            </a:r>
            <a:r>
              <a:rPr dirty="0" sz="1000">
                <a:solidFill>
                  <a:srgbClr val="010202"/>
                </a:solidFill>
                <a:latin typeface="Times New Roman"/>
                <a:cs typeface="Times New Roman"/>
              </a:rPr>
              <a:t>corresponding solidus)</a:t>
            </a:r>
            <a:r>
              <a:rPr dirty="0" sz="1000" spc="-5">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p:txBody>
      </p:sp>
      <p:sp>
        <p:nvSpPr>
          <p:cNvPr id="10" name="object 10"/>
          <p:cNvSpPr/>
          <p:nvPr/>
        </p:nvSpPr>
        <p:spPr>
          <a:xfrm>
            <a:off x="1771116" y="1410931"/>
            <a:ext cx="1685924" cy="142875"/>
          </a:xfrm>
          <a:prstGeom prst="rect">
            <a:avLst/>
          </a:prstGeom>
          <a:blipFill>
            <a:blip r:embed="rId2" cstate="print"/>
            <a:stretch>
              <a:fillRect/>
            </a:stretch>
          </a:blipFill>
        </p:spPr>
        <p:txBody>
          <a:bodyPr wrap="square" lIns="0" tIns="0" rIns="0" bIns="0" rtlCol="0"/>
          <a:lstStyle/>
          <a:p/>
        </p:txBody>
      </p:sp>
      <p:sp>
        <p:nvSpPr>
          <p:cNvPr id="11" name="object 11"/>
          <p:cNvSpPr txBox="1"/>
          <p:nvPr/>
        </p:nvSpPr>
        <p:spPr>
          <a:xfrm>
            <a:off x="380615" y="1990116"/>
            <a:ext cx="4712335" cy="1003935"/>
          </a:xfrm>
          <a:prstGeom prst="rect">
            <a:avLst/>
          </a:prstGeom>
        </p:spPr>
        <p:txBody>
          <a:bodyPr wrap="square" lIns="0" tIns="12700" rIns="0" bIns="0" rtlCol="0" vert="horz">
            <a:spAutoFit/>
          </a:bodyPr>
          <a:lstStyle/>
          <a:p>
            <a:pPr algn="r" marL="76200" marR="55880">
              <a:lnSpc>
                <a:spcPct val="139300"/>
              </a:lnSpc>
              <a:spcBef>
                <a:spcPts val="100"/>
              </a:spcBef>
              <a:tabLst>
                <a:tab pos="2908935" algn="l"/>
              </a:tabLst>
            </a:pPr>
            <a:r>
              <a:rPr dirty="0" sz="1000">
                <a:solidFill>
                  <a:srgbClr val="010202"/>
                </a:solidFill>
                <a:latin typeface="Times New Roman"/>
                <a:cs typeface="Times New Roman"/>
              </a:rPr>
              <a:t>Eqs. (i) and (ii), together with the sum of the partial pressures, are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10.9</a:t>
            </a:r>
            <a:r>
              <a:rPr dirty="0" sz="1000" spc="-5" i="1">
                <a:solidFill>
                  <a:srgbClr val="010202"/>
                </a:solidFill>
                <a:latin typeface="Times New Roman"/>
                <a:cs typeface="Times New Roman"/>
              </a:rPr>
              <a:t>b</a:t>
            </a:r>
            <a:r>
              <a:rPr dirty="0" sz="1000" spc="-5">
                <a:solidFill>
                  <a:srgbClr val="010202"/>
                </a:solidFill>
                <a:latin typeface="Times New Roman"/>
                <a:cs typeface="Times New Roman"/>
              </a:rPr>
              <a:t>. </a:t>
            </a:r>
            <a:r>
              <a:rPr dirty="0" sz="1000">
                <a:solidFill>
                  <a:srgbClr val="010202"/>
                </a:solidFill>
                <a:latin typeface="Times New Roman"/>
                <a:cs typeface="Times New Roman"/>
              </a:rPr>
              <a:t>In  </a:t>
            </a:r>
            <a:r>
              <a:rPr dirty="0" baseline="5555" sz="1500" spc="-7">
                <a:solidFill>
                  <a:srgbClr val="010202"/>
                </a:solidFill>
                <a:latin typeface="Times New Roman"/>
                <a:cs typeface="Times New Roman"/>
              </a:rPr>
              <a:t>Eq.  (i)  the  values  of  both</a:t>
            </a:r>
            <a:r>
              <a:rPr dirty="0" baseline="5555" sz="1500" spc="-44">
                <a:solidFill>
                  <a:srgbClr val="010202"/>
                </a:solidFill>
                <a:latin typeface="Times New Roman"/>
                <a:cs typeface="Times New Roman"/>
              </a:rPr>
              <a:t> </a:t>
            </a:r>
            <a:r>
              <a:rPr dirty="0" baseline="5555" sz="1500" i="1">
                <a:solidFill>
                  <a:srgbClr val="010202"/>
                </a:solidFill>
                <a:latin typeface="Times New Roman"/>
                <a:cs typeface="Times New Roman"/>
              </a:rPr>
              <a:t>X</a:t>
            </a:r>
            <a:r>
              <a:rPr dirty="0" baseline="-25925" sz="1125">
                <a:solidFill>
                  <a:srgbClr val="010202"/>
                </a:solidFill>
                <a:latin typeface="Times New Roman"/>
                <a:cs typeface="Times New Roman"/>
              </a:rPr>
              <a:t>Si</a:t>
            </a:r>
            <a:r>
              <a:rPr dirty="0" baseline="5555" sz="1500">
                <a:solidFill>
                  <a:srgbClr val="010202"/>
                </a:solidFill>
                <a:latin typeface="Times New Roman"/>
                <a:cs typeface="Times New Roman"/>
              </a:rPr>
              <a:t>,</a:t>
            </a:r>
            <a:r>
              <a:rPr dirty="0" baseline="-25925" sz="1125">
                <a:solidFill>
                  <a:srgbClr val="010202"/>
                </a:solidFill>
                <a:latin typeface="Times New Roman"/>
                <a:cs typeface="Times New Roman"/>
              </a:rPr>
              <a:t>(solidus)</a:t>
            </a:r>
            <a:r>
              <a:rPr dirty="0" baseline="5555" sz="1500">
                <a:solidFill>
                  <a:srgbClr val="010202"/>
                </a:solidFill>
                <a:latin typeface="Times New Roman"/>
                <a:cs typeface="Times New Roman"/>
              </a:rPr>
              <a:t>,</a:t>
            </a:r>
            <a:r>
              <a:rPr dirty="0" baseline="5555" sz="1500" i="1">
                <a:solidFill>
                  <a:srgbClr val="010202"/>
                </a:solidFill>
                <a:latin typeface="Times New Roman"/>
                <a:cs typeface="Times New Roman"/>
              </a:rPr>
              <a:t>T</a:t>
            </a:r>
            <a:r>
              <a:rPr dirty="0" baseline="5555" sz="1500" spc="270" i="1">
                <a:solidFill>
                  <a:srgbClr val="010202"/>
                </a:solidFill>
                <a:latin typeface="Times New Roman"/>
                <a:cs typeface="Times New Roman"/>
              </a:rPr>
              <a:t> </a:t>
            </a:r>
            <a:r>
              <a:rPr dirty="0" baseline="5555" sz="1500">
                <a:solidFill>
                  <a:srgbClr val="010202"/>
                </a:solidFill>
                <a:latin typeface="Times New Roman"/>
                <a:cs typeface="Times New Roman"/>
              </a:rPr>
              <a:t>and	</a:t>
            </a:r>
            <a:r>
              <a:rPr dirty="0" sz="1000" spc="-5">
                <a:solidFill>
                  <a:srgbClr val="010202"/>
                </a:solidFill>
                <a:latin typeface="Times New Roman"/>
                <a:cs typeface="Times New Roman"/>
              </a:rPr>
              <a:t>increase  with  increasing</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liquidus</a:t>
            </a:r>
            <a:endParaRPr sz="1000">
              <a:latin typeface="Times New Roman"/>
              <a:cs typeface="Times New Roman"/>
            </a:endParaRPr>
          </a:p>
          <a:p>
            <a:pPr algn="r" marL="76200" marR="55880">
              <a:lnSpc>
                <a:spcPct val="100000"/>
              </a:lnSpc>
              <a:spcBef>
                <a:spcPts val="370"/>
              </a:spcBef>
            </a:pPr>
            <a:r>
              <a:rPr dirty="0" sz="1000" spc="-5">
                <a:solidFill>
                  <a:srgbClr val="010202"/>
                </a:solidFill>
                <a:latin typeface="Times New Roman"/>
                <a:cs typeface="Times New Roman"/>
              </a:rPr>
              <a:t>temperature, and thus the partial pressure of Si exerted by the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liquidus</a:t>
            </a:r>
            <a:r>
              <a:rPr dirty="0" sz="1000" spc="220">
                <a:solidFill>
                  <a:srgbClr val="010202"/>
                </a:solidFill>
                <a:latin typeface="Times New Roman"/>
                <a:cs typeface="Times New Roman"/>
              </a:rPr>
              <a:t> </a:t>
            </a:r>
            <a:r>
              <a:rPr dirty="0" sz="1000" spc="-5">
                <a:solidFill>
                  <a:srgbClr val="010202"/>
                </a:solidFill>
                <a:latin typeface="Times New Roman"/>
                <a:cs typeface="Times New Roman"/>
              </a:rPr>
              <a:t>composition </a:t>
            </a:r>
            <a:r>
              <a:rPr dirty="0" sz="1000" spc="-5">
                <a:solidFill>
                  <a:srgbClr val="010202"/>
                </a:solidFill>
                <a:latin typeface="Times New Roman"/>
                <a:cs typeface="Times New Roman"/>
              </a:rPr>
              <a:t> </a:t>
            </a:r>
            <a:r>
              <a:rPr dirty="0" sz="1000" spc="-5">
                <a:solidFill>
                  <a:srgbClr val="010202"/>
                </a:solidFill>
                <a:latin typeface="Times New Roman"/>
                <a:cs typeface="Times New Roman"/>
              </a:rPr>
              <a:t>increases </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from </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zero </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at </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1213 </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K </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to </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the </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saturated </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vapor </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pressure </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of </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pure </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solid </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Si</a:t>
            </a:r>
            <a:endParaRPr sz="1000">
              <a:latin typeface="Times New Roman"/>
              <a:cs typeface="Times New Roman"/>
            </a:endParaRPr>
          </a:p>
          <a:p>
            <a:pPr algn="r" marR="55244">
              <a:lnSpc>
                <a:spcPct val="100000"/>
              </a:lnSpc>
              <a:spcBef>
                <a:spcPts val="385"/>
              </a:spcBef>
            </a:pPr>
            <a:r>
              <a:rPr dirty="0" sz="1000" spc="-5">
                <a:solidFill>
                  <a:srgbClr val="010202"/>
                </a:solidFill>
                <a:latin typeface="Times New Roman"/>
                <a:cs typeface="Times New Roman"/>
              </a:rPr>
              <a:t>at</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1685</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contrast,</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Eq.</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(ii),</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increasing</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liquidus</a:t>
            </a:r>
            <a:endParaRPr sz="1000">
              <a:latin typeface="Times New Roman"/>
              <a:cs typeface="Times New Roman"/>
            </a:endParaRPr>
          </a:p>
        </p:txBody>
      </p:sp>
      <p:sp>
        <p:nvSpPr>
          <p:cNvPr id="12" name="object 12"/>
          <p:cNvSpPr/>
          <p:nvPr/>
        </p:nvSpPr>
        <p:spPr>
          <a:xfrm>
            <a:off x="2833941" y="2237409"/>
            <a:ext cx="390525" cy="152400"/>
          </a:xfrm>
          <a:prstGeom prst="rect">
            <a:avLst/>
          </a:prstGeom>
          <a:blipFill>
            <a:blip r:embed="rId3" cstate="print"/>
            <a:stretch>
              <a:fillRect/>
            </a:stretch>
          </a:blipFill>
        </p:spPr>
        <p:txBody>
          <a:bodyPr wrap="square" lIns="0" tIns="0" rIns="0" bIns="0" rtlCol="0"/>
          <a:lstStyle/>
          <a:p/>
        </p:txBody>
      </p:sp>
      <p:sp>
        <p:nvSpPr>
          <p:cNvPr id="13" name="object 13"/>
          <p:cNvSpPr/>
          <p:nvPr/>
        </p:nvSpPr>
        <p:spPr>
          <a:xfrm>
            <a:off x="712787" y="5067833"/>
            <a:ext cx="962025" cy="152400"/>
          </a:xfrm>
          <a:prstGeom prst="rect">
            <a:avLst/>
          </a:prstGeom>
          <a:blipFill>
            <a:blip r:embed="rId4" cstate="print"/>
            <a:stretch>
              <a:fillRect/>
            </a:stretch>
          </a:blipFill>
        </p:spPr>
        <p:txBody>
          <a:bodyPr wrap="square" lIns="0" tIns="0" rIns="0" bIns="0" rtlCol="0"/>
          <a:lstStyle/>
          <a:p/>
        </p:txBody>
      </p:sp>
      <p:sp>
        <p:nvSpPr>
          <p:cNvPr id="14" name="object 14"/>
          <p:cNvSpPr/>
          <p:nvPr/>
        </p:nvSpPr>
        <p:spPr>
          <a:xfrm>
            <a:off x="3567823" y="4878743"/>
            <a:ext cx="1438275" cy="152399"/>
          </a:xfrm>
          <a:prstGeom prst="rect">
            <a:avLst/>
          </a:prstGeom>
          <a:blipFill>
            <a:blip r:embed="rId5" cstate="print"/>
            <a:stretch>
              <a:fillRect/>
            </a:stretch>
          </a:blipFill>
        </p:spPr>
        <p:txBody>
          <a:bodyPr wrap="square" lIns="0" tIns="0" rIns="0" bIns="0" rtlCol="0"/>
          <a:lstStyle/>
          <a:p/>
        </p:txBody>
      </p:sp>
      <p:sp>
        <p:nvSpPr>
          <p:cNvPr id="15" name="object 15"/>
          <p:cNvSpPr/>
          <p:nvPr/>
        </p:nvSpPr>
        <p:spPr>
          <a:xfrm>
            <a:off x="3816883" y="3270072"/>
            <a:ext cx="409575" cy="142875"/>
          </a:xfrm>
          <a:prstGeom prst="rect">
            <a:avLst/>
          </a:prstGeom>
          <a:blipFill>
            <a:blip r:embed="rId6" cstate="print"/>
            <a:stretch>
              <a:fillRect/>
            </a:stretch>
          </a:blipFill>
        </p:spPr>
        <p:txBody>
          <a:bodyPr wrap="square" lIns="0" tIns="0" rIns="0" bIns="0" rtlCol="0"/>
          <a:lstStyle/>
          <a:p/>
        </p:txBody>
      </p:sp>
      <p:sp>
        <p:nvSpPr>
          <p:cNvPr id="16" name="object 16"/>
          <p:cNvSpPr/>
          <p:nvPr/>
        </p:nvSpPr>
        <p:spPr>
          <a:xfrm>
            <a:off x="2229027" y="3044291"/>
            <a:ext cx="390525" cy="142875"/>
          </a:xfrm>
          <a:prstGeom prst="rect">
            <a:avLst/>
          </a:prstGeom>
          <a:blipFill>
            <a:blip r:embed="rId7" cstate="print"/>
            <a:stretch>
              <a:fillRect/>
            </a:stretch>
          </a:blipFill>
        </p:spPr>
        <p:txBody>
          <a:bodyPr wrap="square" lIns="0" tIns="0" rIns="0" bIns="0" rtlCol="0"/>
          <a:lstStyle/>
          <a:p/>
        </p:txBody>
      </p:sp>
      <p:sp>
        <p:nvSpPr>
          <p:cNvPr id="17" name="object 17"/>
          <p:cNvSpPr/>
          <p:nvPr/>
        </p:nvSpPr>
        <p:spPr>
          <a:xfrm>
            <a:off x="484720" y="2852381"/>
            <a:ext cx="1485900" cy="152400"/>
          </a:xfrm>
          <a:prstGeom prst="rect">
            <a:avLst/>
          </a:prstGeom>
          <a:blipFill>
            <a:blip r:embed="rId8" cstate="print"/>
            <a:stretch>
              <a:fillRect/>
            </a:stretch>
          </a:blipFill>
        </p:spPr>
        <p:txBody>
          <a:bodyPr wrap="square" lIns="0" tIns="0" rIns="0" bIns="0" rtlCol="0"/>
          <a:lstStyle/>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330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txBox="1"/>
          <p:nvPr/>
        </p:nvSpPr>
        <p:spPr>
          <a:xfrm>
            <a:off x="736612" y="7100568"/>
            <a:ext cx="4116070" cy="596900"/>
          </a:xfrm>
          <a:prstGeom prst="rect">
            <a:avLst/>
          </a:prstGeom>
        </p:spPr>
        <p:txBody>
          <a:bodyPr wrap="square" lIns="0" tIns="27940" rIns="0" bIns="0" rtlCol="0" vert="horz">
            <a:spAutoFit/>
          </a:bodyPr>
          <a:lstStyle/>
          <a:p>
            <a:pPr algn="just" marL="469900" marR="5080" indent="-457200">
              <a:lnSpc>
                <a:spcPts val="1100"/>
              </a:lnSpc>
              <a:spcBef>
                <a:spcPts val="220"/>
              </a:spcBef>
            </a:pPr>
            <a:r>
              <a:rPr dirty="0" sz="1000" b="1">
                <a:solidFill>
                  <a:srgbClr val="010202"/>
                </a:solidFill>
                <a:latin typeface="Times New Roman"/>
                <a:cs typeface="Times New Roman"/>
              </a:rPr>
              <a:t>Figure 10.9 </a:t>
            </a:r>
            <a:r>
              <a:rPr dirty="0" sz="1000" i="1">
                <a:solidFill>
                  <a:srgbClr val="010202"/>
                </a:solidFill>
                <a:latin typeface="Times New Roman"/>
                <a:cs typeface="Times New Roman"/>
              </a:rPr>
              <a:t>(a) </a:t>
            </a:r>
            <a:r>
              <a:rPr dirty="0" sz="1000">
                <a:solidFill>
                  <a:srgbClr val="010202"/>
                </a:solidFill>
                <a:latin typeface="Times New Roman"/>
                <a:cs typeface="Times New Roman"/>
              </a:rPr>
              <a:t>The calculated phase diagram for the system Ge-Si assuming  Raoultian behavior of the solid and liquid solutions, </a:t>
            </a:r>
            <a:r>
              <a:rPr dirty="0" sz="1000" i="1">
                <a:solidFill>
                  <a:srgbClr val="010202"/>
                </a:solidFill>
                <a:latin typeface="Times New Roman"/>
                <a:cs typeface="Times New Roman"/>
              </a:rPr>
              <a:t>(b) </a:t>
            </a:r>
            <a:r>
              <a:rPr dirty="0" sz="1000">
                <a:solidFill>
                  <a:srgbClr val="010202"/>
                </a:solidFill>
                <a:latin typeface="Times New Roman"/>
                <a:cs typeface="Times New Roman"/>
              </a:rPr>
              <a:t>The  variations, with temperature, of the partial pressures of Ge and Si (and  their sum) with composition along the liquidus</a:t>
            </a:r>
            <a:r>
              <a:rPr dirty="0" sz="1000" spc="-20">
                <a:solidFill>
                  <a:srgbClr val="010202"/>
                </a:solidFill>
                <a:latin typeface="Times New Roman"/>
                <a:cs typeface="Times New Roman"/>
              </a:rPr>
              <a:t> </a:t>
            </a:r>
            <a:r>
              <a:rPr dirty="0" sz="1000">
                <a:solidFill>
                  <a:srgbClr val="010202"/>
                </a:solidFill>
                <a:latin typeface="Times New Roman"/>
                <a:cs typeface="Times New Roman"/>
              </a:rPr>
              <a:t>line.</a:t>
            </a:r>
            <a:endParaRPr sz="1000">
              <a:latin typeface="Times New Roman"/>
              <a:cs typeface="Times New Roman"/>
            </a:endParaRPr>
          </a:p>
        </p:txBody>
      </p:sp>
      <p:sp>
        <p:nvSpPr>
          <p:cNvPr id="4" name="object 4"/>
          <p:cNvSpPr/>
          <p:nvPr/>
        </p:nvSpPr>
        <p:spPr>
          <a:xfrm>
            <a:off x="1149229" y="730129"/>
            <a:ext cx="3084639" cy="6169266"/>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19210" y="403223"/>
            <a:ext cx="402272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331</a:t>
            </a:r>
            <a:endParaRPr sz="1000">
              <a:latin typeface="Times New Roman"/>
              <a:cs typeface="Times New Roman"/>
            </a:endParaRPr>
          </a:p>
        </p:txBody>
      </p:sp>
      <p:sp>
        <p:nvSpPr>
          <p:cNvPr id="3" name="object 3"/>
          <p:cNvSpPr txBox="1"/>
          <p:nvPr/>
        </p:nvSpPr>
        <p:spPr>
          <a:xfrm>
            <a:off x="591819" y="6160575"/>
            <a:ext cx="4115435" cy="1244600"/>
          </a:xfrm>
          <a:prstGeom prst="rect">
            <a:avLst/>
          </a:prstGeom>
        </p:spPr>
        <p:txBody>
          <a:bodyPr wrap="square" lIns="0" tIns="12700" rIns="0" bIns="0" rtlCol="0" vert="horz">
            <a:spAutoFit/>
          </a:bodyPr>
          <a:lstStyle/>
          <a:p>
            <a:pPr marL="758190" marR="31115" indent="-720725">
              <a:lnSpc>
                <a:spcPct val="100000"/>
              </a:lnSpc>
              <a:spcBef>
                <a:spcPts val="100"/>
              </a:spcBef>
            </a:pPr>
            <a:r>
              <a:rPr dirty="0" sz="1000" b="1">
                <a:solidFill>
                  <a:srgbClr val="010202"/>
                </a:solidFill>
                <a:latin typeface="Times New Roman"/>
                <a:cs typeface="Times New Roman"/>
              </a:rPr>
              <a:t>Figure 10.10 </a:t>
            </a:r>
            <a:r>
              <a:rPr dirty="0" sz="1000">
                <a:solidFill>
                  <a:srgbClr val="010202"/>
                </a:solidFill>
                <a:latin typeface="Times New Roman"/>
                <a:cs typeface="Times New Roman"/>
              </a:rPr>
              <a:t>The Gibbs free energy of mixing curves for a binary system </a:t>
            </a:r>
            <a:r>
              <a:rPr dirty="0" sz="1000" i="1">
                <a:solidFill>
                  <a:srgbClr val="010202"/>
                </a:solidFill>
                <a:latin typeface="Times New Roman"/>
                <a:cs typeface="Times New Roman"/>
              </a:rPr>
              <a:t>A–B  </a:t>
            </a:r>
            <a:r>
              <a:rPr dirty="0" sz="1000">
                <a:solidFill>
                  <a:srgbClr val="010202"/>
                </a:solidFill>
                <a:latin typeface="Times New Roman"/>
                <a:cs typeface="Times New Roman"/>
              </a:rPr>
              <a:t>which forms ideal solid solutions and ideal liquid solutions,  at a temperature which is higher than </a:t>
            </a:r>
            <a:r>
              <a:rPr dirty="0" sz="1000" spc="5" i="1">
                <a:solidFill>
                  <a:srgbClr val="010202"/>
                </a:solidFill>
                <a:latin typeface="Times New Roman"/>
                <a:cs typeface="Times New Roman"/>
              </a:rPr>
              <a:t>T</a:t>
            </a:r>
            <a:r>
              <a:rPr dirty="0" baseline="-32407" sz="900" spc="7" i="1">
                <a:solidFill>
                  <a:srgbClr val="010202"/>
                </a:solidFill>
                <a:latin typeface="Times New Roman"/>
                <a:cs typeface="Times New Roman"/>
              </a:rPr>
              <a:t>m(A) </a:t>
            </a:r>
            <a:r>
              <a:rPr dirty="0" sz="1000">
                <a:solidFill>
                  <a:srgbClr val="010202"/>
                </a:solidFill>
                <a:latin typeface="Times New Roman"/>
                <a:cs typeface="Times New Roman"/>
              </a:rPr>
              <a:t>and lower than</a:t>
            </a:r>
            <a:r>
              <a:rPr dirty="0" sz="1000" spc="40">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2407" sz="900" spc="7" i="1">
                <a:solidFill>
                  <a:srgbClr val="010202"/>
                </a:solidFill>
                <a:latin typeface="Times New Roman"/>
                <a:cs typeface="Times New Roman"/>
              </a:rPr>
              <a:t>M(B)</a:t>
            </a:r>
            <a:r>
              <a:rPr dirty="0" sz="1000" spc="5">
                <a:solidFill>
                  <a:srgbClr val="010202"/>
                </a:solidFill>
                <a:latin typeface="Times New Roman"/>
                <a:cs typeface="Times New Roman"/>
              </a:rPr>
              <a:t>.</a:t>
            </a:r>
            <a:endParaRPr sz="1000">
              <a:latin typeface="Times New Roman"/>
              <a:cs typeface="Times New Roman"/>
            </a:endParaRPr>
          </a:p>
          <a:p>
            <a:pPr algn="just" marL="758190" marR="30480">
              <a:lnSpc>
                <a:spcPct val="100000"/>
              </a:lnSpc>
            </a:pPr>
            <a:r>
              <a:rPr dirty="0" sz="1000" spc="-10" i="1">
                <a:solidFill>
                  <a:srgbClr val="010202"/>
                </a:solidFill>
                <a:latin typeface="Times New Roman"/>
                <a:cs typeface="Times New Roman"/>
              </a:rPr>
              <a:t>(a) </a:t>
            </a:r>
            <a:r>
              <a:rPr dirty="0" sz="1000">
                <a:solidFill>
                  <a:srgbClr val="010202"/>
                </a:solidFill>
                <a:latin typeface="Times New Roman"/>
                <a:cs typeface="Times New Roman"/>
              </a:rPr>
              <a:t>Liquid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solid </a:t>
            </a:r>
            <a:r>
              <a:rPr dirty="0" sz="1000" i="1">
                <a:solidFill>
                  <a:srgbClr val="010202"/>
                </a:solidFill>
                <a:latin typeface="Times New Roman"/>
                <a:cs typeface="Times New Roman"/>
              </a:rPr>
              <a:t>B </a:t>
            </a:r>
            <a:r>
              <a:rPr dirty="0" sz="1000">
                <a:solidFill>
                  <a:srgbClr val="010202"/>
                </a:solidFill>
                <a:latin typeface="Times New Roman"/>
                <a:cs typeface="Times New Roman"/>
              </a:rPr>
              <a:t>chosen as standard states located at  O</a:t>
            </a:r>
            <a:r>
              <a:rPr dirty="0" sz="1000" i="1">
                <a:solidFill>
                  <a:srgbClr val="010202"/>
                </a:solidFill>
                <a:latin typeface="Times New Roman"/>
                <a:cs typeface="Times New Roman"/>
              </a:rPr>
              <a:t>G</a:t>
            </a:r>
            <a:r>
              <a:rPr dirty="0" baseline="32407" sz="900" i="1">
                <a:solidFill>
                  <a:srgbClr val="010202"/>
                </a:solidFill>
                <a:latin typeface="Times New Roman"/>
                <a:cs typeface="Times New Roman"/>
              </a:rPr>
              <a:t>M</a:t>
            </a:r>
            <a:r>
              <a:rPr dirty="0" sz="1000">
                <a:solidFill>
                  <a:srgbClr val="010202"/>
                </a:solidFill>
                <a:latin typeface="Times New Roman"/>
                <a:cs typeface="Times New Roman"/>
              </a:rPr>
              <a:t>=0. </a:t>
            </a:r>
            <a:r>
              <a:rPr dirty="0" sz="1000" i="1">
                <a:solidFill>
                  <a:srgbClr val="010202"/>
                </a:solidFill>
                <a:latin typeface="Times New Roman"/>
                <a:cs typeface="Times New Roman"/>
              </a:rPr>
              <a:t>(b) </a:t>
            </a:r>
            <a:r>
              <a:rPr dirty="0" sz="1000">
                <a:solidFill>
                  <a:srgbClr val="010202"/>
                </a:solidFill>
                <a:latin typeface="Times New Roman"/>
                <a:cs typeface="Times New Roman"/>
              </a:rPr>
              <a:t>Liquid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liquid </a:t>
            </a:r>
            <a:r>
              <a:rPr dirty="0" sz="1000" i="1">
                <a:solidFill>
                  <a:srgbClr val="010202"/>
                </a:solidFill>
                <a:latin typeface="Times New Roman"/>
                <a:cs typeface="Times New Roman"/>
              </a:rPr>
              <a:t>B </a:t>
            </a:r>
            <a:r>
              <a:rPr dirty="0" sz="1000">
                <a:solidFill>
                  <a:srgbClr val="010202"/>
                </a:solidFill>
                <a:latin typeface="Times New Roman"/>
                <a:cs typeface="Times New Roman"/>
              </a:rPr>
              <a:t>chosen as standard states  located at O</a:t>
            </a:r>
            <a:r>
              <a:rPr dirty="0" sz="1000" i="1">
                <a:solidFill>
                  <a:srgbClr val="010202"/>
                </a:solidFill>
                <a:latin typeface="Times New Roman"/>
                <a:cs typeface="Times New Roman"/>
              </a:rPr>
              <a:t>G</a:t>
            </a:r>
            <a:r>
              <a:rPr dirty="0" baseline="32407" sz="900">
                <a:solidFill>
                  <a:srgbClr val="010202"/>
                </a:solidFill>
                <a:latin typeface="Times New Roman"/>
                <a:cs typeface="Times New Roman"/>
              </a:rPr>
              <a:t>M</a:t>
            </a:r>
            <a:r>
              <a:rPr dirty="0" sz="1000">
                <a:solidFill>
                  <a:srgbClr val="010202"/>
                </a:solidFill>
                <a:latin typeface="Times New Roman"/>
                <a:cs typeface="Times New Roman"/>
              </a:rPr>
              <a:t>=0. </a:t>
            </a:r>
            <a:r>
              <a:rPr dirty="0" sz="1000" i="1">
                <a:solidFill>
                  <a:srgbClr val="010202"/>
                </a:solidFill>
                <a:latin typeface="Times New Roman"/>
                <a:cs typeface="Times New Roman"/>
              </a:rPr>
              <a:t>(c) </a:t>
            </a:r>
            <a:r>
              <a:rPr dirty="0" sz="1000">
                <a:solidFill>
                  <a:srgbClr val="010202"/>
                </a:solidFill>
                <a:latin typeface="Times New Roman"/>
                <a:cs typeface="Times New Roman"/>
              </a:rPr>
              <a:t>Solid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solid </a:t>
            </a:r>
            <a:r>
              <a:rPr dirty="0" sz="1000" i="1">
                <a:solidFill>
                  <a:srgbClr val="010202"/>
                </a:solidFill>
                <a:latin typeface="Times New Roman"/>
                <a:cs typeface="Times New Roman"/>
              </a:rPr>
              <a:t>B </a:t>
            </a:r>
            <a:r>
              <a:rPr dirty="0" sz="1000">
                <a:solidFill>
                  <a:srgbClr val="010202"/>
                </a:solidFill>
                <a:latin typeface="Times New Roman"/>
                <a:cs typeface="Times New Roman"/>
              </a:rPr>
              <a:t>chosen as standard  states located at O</a:t>
            </a:r>
            <a:r>
              <a:rPr dirty="0" sz="1000" i="1">
                <a:solidFill>
                  <a:srgbClr val="010202"/>
                </a:solidFill>
                <a:latin typeface="Times New Roman"/>
                <a:cs typeface="Times New Roman"/>
              </a:rPr>
              <a:t>G</a:t>
            </a:r>
            <a:r>
              <a:rPr dirty="0" baseline="32407" sz="900" i="1">
                <a:solidFill>
                  <a:srgbClr val="010202"/>
                </a:solidFill>
                <a:latin typeface="Times New Roman"/>
                <a:cs typeface="Times New Roman"/>
              </a:rPr>
              <a:t>M</a:t>
            </a:r>
            <a:r>
              <a:rPr dirty="0" sz="1000">
                <a:solidFill>
                  <a:srgbClr val="010202"/>
                </a:solidFill>
                <a:latin typeface="Times New Roman"/>
                <a:cs typeface="Times New Roman"/>
              </a:rPr>
              <a:t>=0. The positions of the points of double-  tangency are not influenced by the choice of standard</a:t>
            </a:r>
            <a:r>
              <a:rPr dirty="0" sz="1000" spc="-50">
                <a:solidFill>
                  <a:srgbClr val="010202"/>
                </a:solidFill>
                <a:latin typeface="Times New Roman"/>
                <a:cs typeface="Times New Roman"/>
              </a:rPr>
              <a:t> </a:t>
            </a:r>
            <a:r>
              <a:rPr dirty="0" sz="1000">
                <a:solidFill>
                  <a:srgbClr val="010202"/>
                </a:solidFill>
                <a:latin typeface="Times New Roman"/>
                <a:cs typeface="Times New Roman"/>
              </a:rPr>
              <a:t>state.</a:t>
            </a:r>
            <a:endParaRPr sz="1000">
              <a:latin typeface="Times New Roman"/>
              <a:cs typeface="Times New Roman"/>
            </a:endParaRPr>
          </a:p>
        </p:txBody>
      </p:sp>
      <p:sp>
        <p:nvSpPr>
          <p:cNvPr id="4" name="object 4"/>
          <p:cNvSpPr/>
          <p:nvPr/>
        </p:nvSpPr>
        <p:spPr>
          <a:xfrm>
            <a:off x="1489214" y="923709"/>
            <a:ext cx="2502855" cy="5045689"/>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84695" y="1600343"/>
            <a:ext cx="190500" cy="142874"/>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956627" y="1600343"/>
            <a:ext cx="200025" cy="142874"/>
          </a:xfrm>
          <a:prstGeom prst="rect">
            <a:avLst/>
          </a:prstGeom>
          <a:blipFill>
            <a:blip r:embed="rId3" cstate="print"/>
            <a:stretch>
              <a:fillRect/>
            </a:stretch>
          </a:blipFill>
        </p:spPr>
        <p:txBody>
          <a:bodyPr wrap="square" lIns="0" tIns="0" rIns="0" bIns="0" rtlCol="0"/>
          <a:lstStyle/>
          <a:p/>
        </p:txBody>
      </p:sp>
      <p:sp>
        <p:nvSpPr>
          <p:cNvPr id="4" name="object 4"/>
          <p:cNvSpPr txBox="1"/>
          <p:nvPr/>
        </p:nvSpPr>
        <p:spPr>
          <a:xfrm>
            <a:off x="444512" y="472945"/>
            <a:ext cx="4599940" cy="1141095"/>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332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nSpc>
                <a:spcPct val="100000"/>
              </a:lnSpc>
              <a:spcBef>
                <a:spcPts val="5"/>
              </a:spcBef>
            </a:pPr>
            <a:endParaRPr sz="1300">
              <a:latin typeface="Times New Roman"/>
              <a:cs typeface="Times New Roman"/>
            </a:endParaRPr>
          </a:p>
          <a:p>
            <a:pPr algn="just" marL="12700" marR="5080">
              <a:lnSpc>
                <a:spcPct val="101400"/>
              </a:lnSpc>
            </a:pPr>
            <a:r>
              <a:rPr dirty="0" sz="1000">
                <a:solidFill>
                  <a:srgbClr val="010202"/>
                </a:solidFill>
                <a:latin typeface="Times New Roman"/>
                <a:cs typeface="Times New Roman"/>
              </a:rPr>
              <a:t>liquid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liquid </a:t>
            </a:r>
            <a:r>
              <a:rPr dirty="0" sz="1000" i="1">
                <a:solidFill>
                  <a:srgbClr val="010202"/>
                </a:solidFill>
                <a:latin typeface="Times New Roman"/>
                <a:cs typeface="Times New Roman"/>
              </a:rPr>
              <a:t>B </a:t>
            </a:r>
            <a:r>
              <a:rPr dirty="0" sz="1000">
                <a:solidFill>
                  <a:srgbClr val="010202"/>
                </a:solidFill>
                <a:latin typeface="Times New Roman"/>
                <a:cs typeface="Times New Roman"/>
              </a:rPr>
              <a:t>are chosen as the standard states, and Fig. </a:t>
            </a:r>
            <a:r>
              <a:rPr dirty="0" sz="1000" spc="-5">
                <a:solidFill>
                  <a:srgbClr val="010202"/>
                </a:solidFill>
                <a:latin typeface="Times New Roman"/>
                <a:cs typeface="Times New Roman"/>
              </a:rPr>
              <a:t>10.10</a:t>
            </a:r>
            <a:r>
              <a:rPr dirty="0" sz="1000" spc="-5" i="1">
                <a:solidFill>
                  <a:srgbClr val="010202"/>
                </a:solidFill>
                <a:latin typeface="Times New Roman"/>
                <a:cs typeface="Times New Roman"/>
              </a:rPr>
              <a:t>c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the curves  when solid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solid </a:t>
            </a:r>
            <a:r>
              <a:rPr dirty="0" sz="1000" i="1">
                <a:solidFill>
                  <a:srgbClr val="010202"/>
                </a:solidFill>
                <a:latin typeface="Times New Roman"/>
                <a:cs typeface="Times New Roman"/>
              </a:rPr>
              <a:t>B </a:t>
            </a:r>
            <a:r>
              <a:rPr dirty="0" sz="1000">
                <a:solidFill>
                  <a:srgbClr val="010202"/>
                </a:solidFill>
                <a:latin typeface="Times New Roman"/>
                <a:cs typeface="Times New Roman"/>
              </a:rPr>
              <a:t>are chosen as the standard states. Comparison among the three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because of the logarithmic nature of the Gibbs free energy curves, the  </a:t>
            </a:r>
            <a:r>
              <a:rPr dirty="0" sz="1000" spc="-25">
                <a:solidFill>
                  <a:srgbClr val="010202"/>
                </a:solidFill>
                <a:latin typeface="Times New Roman"/>
                <a:cs typeface="Times New Roman"/>
              </a:rPr>
              <a:t>positions </a:t>
            </a:r>
            <a:r>
              <a:rPr dirty="0" sz="1000" spc="-15">
                <a:solidFill>
                  <a:srgbClr val="010202"/>
                </a:solidFill>
                <a:latin typeface="Times New Roman"/>
                <a:cs typeface="Times New Roman"/>
              </a:rPr>
              <a:t>of </a:t>
            </a:r>
            <a:r>
              <a:rPr dirty="0" sz="1000" spc="-20">
                <a:solidFill>
                  <a:srgbClr val="010202"/>
                </a:solidFill>
                <a:latin typeface="Times New Roman"/>
                <a:cs typeface="Times New Roman"/>
              </a:rPr>
              <a:t>the </a:t>
            </a:r>
            <a:r>
              <a:rPr dirty="0" sz="1000" spc="-25">
                <a:solidFill>
                  <a:srgbClr val="010202"/>
                </a:solidFill>
                <a:latin typeface="Times New Roman"/>
                <a:cs typeface="Times New Roman"/>
              </a:rPr>
              <a:t>points </a:t>
            </a:r>
            <a:r>
              <a:rPr dirty="0" sz="1000" spc="-15">
                <a:solidFill>
                  <a:srgbClr val="010202"/>
                </a:solidFill>
                <a:latin typeface="Times New Roman"/>
                <a:cs typeface="Times New Roman"/>
              </a:rPr>
              <a:t>of </a:t>
            </a:r>
            <a:r>
              <a:rPr dirty="0" sz="1000" spc="-25">
                <a:solidFill>
                  <a:srgbClr val="010202"/>
                </a:solidFill>
                <a:latin typeface="Times New Roman"/>
                <a:cs typeface="Times New Roman"/>
              </a:rPr>
              <a:t>double tangency </a:t>
            </a:r>
            <a:r>
              <a:rPr dirty="0" sz="1000" spc="-20">
                <a:solidFill>
                  <a:srgbClr val="010202"/>
                </a:solidFill>
                <a:latin typeface="Times New Roman"/>
                <a:cs typeface="Times New Roman"/>
              </a:rPr>
              <a:t>are not </a:t>
            </a:r>
            <a:r>
              <a:rPr dirty="0" sz="1000" spc="-25">
                <a:solidFill>
                  <a:srgbClr val="010202"/>
                </a:solidFill>
                <a:latin typeface="Times New Roman"/>
                <a:cs typeface="Times New Roman"/>
              </a:rPr>
              <a:t>influenced </a:t>
            </a:r>
            <a:r>
              <a:rPr dirty="0" sz="1000" spc="-15">
                <a:solidFill>
                  <a:srgbClr val="010202"/>
                </a:solidFill>
                <a:latin typeface="Times New Roman"/>
                <a:cs typeface="Times New Roman"/>
              </a:rPr>
              <a:t>by </a:t>
            </a:r>
            <a:r>
              <a:rPr dirty="0" sz="1000" spc="-20">
                <a:solidFill>
                  <a:srgbClr val="010202"/>
                </a:solidFill>
                <a:latin typeface="Times New Roman"/>
                <a:cs typeface="Times New Roman"/>
              </a:rPr>
              <a:t>the </a:t>
            </a:r>
            <a:r>
              <a:rPr dirty="0" sz="1000" spc="-25">
                <a:solidFill>
                  <a:srgbClr val="010202"/>
                </a:solidFill>
                <a:latin typeface="Times New Roman"/>
                <a:cs typeface="Times New Roman"/>
              </a:rPr>
              <a:t>choice </a:t>
            </a:r>
            <a:r>
              <a:rPr dirty="0" sz="1000" spc="-15">
                <a:solidFill>
                  <a:srgbClr val="010202"/>
                </a:solidFill>
                <a:latin typeface="Times New Roman"/>
                <a:cs typeface="Times New Roman"/>
              </a:rPr>
              <a:t>of </a:t>
            </a:r>
            <a:r>
              <a:rPr dirty="0" sz="1000" spc="-25">
                <a:solidFill>
                  <a:srgbClr val="010202"/>
                </a:solidFill>
                <a:latin typeface="Times New Roman"/>
                <a:cs typeface="Times New Roman"/>
              </a:rPr>
              <a:t>standard state;  </a:t>
            </a:r>
            <a:r>
              <a:rPr dirty="0" sz="1000" spc="-15">
                <a:solidFill>
                  <a:srgbClr val="010202"/>
                </a:solidFill>
                <a:latin typeface="Times New Roman"/>
                <a:cs typeface="Times New Roman"/>
              </a:rPr>
              <a:t>they</a:t>
            </a:r>
            <a:r>
              <a:rPr dirty="0" sz="1000" spc="-60">
                <a:solidFill>
                  <a:srgbClr val="010202"/>
                </a:solidFill>
                <a:latin typeface="Times New Roman"/>
                <a:cs typeface="Times New Roman"/>
              </a:rPr>
              <a:t> </a:t>
            </a:r>
            <a:r>
              <a:rPr dirty="0" sz="1000" spc="-15">
                <a:solidFill>
                  <a:srgbClr val="010202"/>
                </a:solidFill>
                <a:latin typeface="Times New Roman"/>
                <a:cs typeface="Times New Roman"/>
              </a:rPr>
              <a:t>are</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determined</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only</a:t>
            </a:r>
            <a:r>
              <a:rPr dirty="0" sz="1000" spc="-55">
                <a:solidFill>
                  <a:srgbClr val="010202"/>
                </a:solidFill>
                <a:latin typeface="Times New Roman"/>
                <a:cs typeface="Times New Roman"/>
              </a:rPr>
              <a:t> </a:t>
            </a:r>
            <a:r>
              <a:rPr dirty="0" sz="1000" spc="-10">
                <a:solidFill>
                  <a:srgbClr val="010202"/>
                </a:solidFill>
                <a:latin typeface="Times New Roman"/>
                <a:cs typeface="Times New Roman"/>
              </a:rPr>
              <a:t>by</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temperature</a:t>
            </a:r>
            <a:r>
              <a:rPr dirty="0" sz="1000" spc="-40">
                <a:solidFill>
                  <a:srgbClr val="010202"/>
                </a:solidFill>
                <a:latin typeface="Times New Roman"/>
                <a:cs typeface="Times New Roman"/>
              </a:rPr>
              <a:t> </a:t>
            </a:r>
            <a:r>
              <a:rPr dirty="0" sz="1000" spc="-5" i="1">
                <a:solidFill>
                  <a:srgbClr val="010202"/>
                </a:solidFill>
                <a:latin typeface="Times New Roman"/>
                <a:cs typeface="Times New Roman"/>
              </a:rPr>
              <a:t>T</a:t>
            </a:r>
            <a:r>
              <a:rPr dirty="0" sz="1000" spc="-50" i="1">
                <a:solidFill>
                  <a:srgbClr val="010202"/>
                </a:solidFill>
                <a:latin typeface="Times New Roman"/>
                <a:cs typeface="Times New Roman"/>
              </a:rPr>
              <a:t> </a:t>
            </a:r>
            <a:r>
              <a:rPr dirty="0" sz="1000" spc="-15">
                <a:solidFill>
                  <a:srgbClr val="010202"/>
                </a:solidFill>
                <a:latin typeface="Times New Roman"/>
                <a:cs typeface="Times New Roman"/>
              </a:rPr>
              <a:t>and</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by</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magnitude</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difference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between</a:t>
            </a:r>
            <a:endParaRPr sz="1000">
              <a:latin typeface="Times New Roman"/>
              <a:cs typeface="Times New Roman"/>
            </a:endParaRPr>
          </a:p>
        </p:txBody>
      </p:sp>
      <p:sp>
        <p:nvSpPr>
          <p:cNvPr id="5" name="object 5"/>
          <p:cNvSpPr txBox="1"/>
          <p:nvPr/>
        </p:nvSpPr>
        <p:spPr>
          <a:xfrm>
            <a:off x="708007" y="1573532"/>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6" name="object 6"/>
          <p:cNvSpPr txBox="1"/>
          <p:nvPr/>
        </p:nvSpPr>
        <p:spPr>
          <a:xfrm>
            <a:off x="404862" y="1770155"/>
            <a:ext cx="4676140" cy="3173730"/>
          </a:xfrm>
          <a:prstGeom prst="rect">
            <a:avLst/>
          </a:prstGeom>
        </p:spPr>
        <p:txBody>
          <a:bodyPr wrap="square" lIns="0" tIns="12700" rIns="0" bIns="0" rtlCol="0" vert="horz">
            <a:spAutoFit/>
          </a:bodyPr>
          <a:lstStyle/>
          <a:p>
            <a:pPr algn="just" marL="50800" marR="43815" indent="127000">
              <a:lnSpc>
                <a:spcPct val="130900"/>
              </a:lnSpc>
              <a:spcBef>
                <a:spcPts val="100"/>
              </a:spcBef>
            </a:pPr>
            <a:r>
              <a:rPr dirty="0" sz="1000">
                <a:solidFill>
                  <a:srgbClr val="010202"/>
                </a:solidFill>
                <a:latin typeface="Times New Roman"/>
                <a:cs typeface="Times New Roman"/>
              </a:rPr>
              <a:t>The activity-composition relationships for component </a:t>
            </a:r>
            <a:r>
              <a:rPr dirty="0" sz="1000" i="1">
                <a:solidFill>
                  <a:srgbClr val="010202"/>
                </a:solidFill>
                <a:latin typeface="Times New Roman"/>
                <a:cs typeface="Times New Roman"/>
              </a:rPr>
              <a:t>B </a:t>
            </a:r>
            <a:r>
              <a:rPr dirty="0" sz="1000">
                <a:solidFill>
                  <a:srgbClr val="010202"/>
                </a:solidFill>
                <a:latin typeface="Times New Roman"/>
                <a:cs typeface="Times New Roman"/>
              </a:rPr>
              <a:t>are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a:t>
            </a:r>
            <a:r>
              <a:rPr dirty="0" sz="1000" spc="-5">
                <a:solidFill>
                  <a:srgbClr val="010202"/>
                </a:solidFill>
                <a:latin typeface="Times New Roman"/>
                <a:cs typeface="Times New Roman"/>
              </a:rPr>
              <a:t>10.8</a:t>
            </a:r>
            <a:r>
              <a:rPr dirty="0" sz="1000" spc="-5" i="1">
                <a:solidFill>
                  <a:srgbClr val="010202"/>
                </a:solidFill>
                <a:latin typeface="Times New Roman"/>
                <a:cs typeface="Times New Roman"/>
              </a:rPr>
              <a:t>c</a:t>
            </a:r>
            <a:r>
              <a:rPr dirty="0" sz="1000" spc="-5">
                <a:solidFill>
                  <a:srgbClr val="010202"/>
                </a:solidFill>
                <a:latin typeface="Times New Roman"/>
                <a:cs typeface="Times New Roman"/>
              </a:rPr>
              <a:t>. As  </a:t>
            </a:r>
            <a:r>
              <a:rPr dirty="0" sz="1000">
                <a:solidFill>
                  <a:srgbClr val="010202"/>
                </a:solidFill>
                <a:latin typeface="Times New Roman"/>
                <a:cs typeface="Times New Roman"/>
              </a:rPr>
              <a:t>two standard states are available, the point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for solid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and the point </a:t>
            </a:r>
            <a:r>
              <a:rPr dirty="0" sz="1000" i="1">
                <a:solidFill>
                  <a:srgbClr val="010202"/>
                </a:solidFill>
                <a:latin typeface="Times New Roman"/>
                <a:cs typeface="Times New Roman"/>
              </a:rPr>
              <a:t>d </a:t>
            </a:r>
            <a:r>
              <a:rPr dirty="0" sz="1000">
                <a:solidFill>
                  <a:srgbClr val="010202"/>
                </a:solidFill>
                <a:latin typeface="Times New Roman"/>
                <a:cs typeface="Times New Roman"/>
              </a:rPr>
              <a:t>for liquid </a:t>
            </a:r>
            <a:r>
              <a:rPr dirty="0" sz="1000" i="1">
                <a:solidFill>
                  <a:srgbClr val="010202"/>
                </a:solidFill>
                <a:latin typeface="Times New Roman"/>
                <a:cs typeface="Times New Roman"/>
              </a:rPr>
              <a:t>B, </a:t>
            </a:r>
            <a:r>
              <a:rPr dirty="0" sz="1000">
                <a:solidFill>
                  <a:srgbClr val="010202"/>
                </a:solidFill>
                <a:latin typeface="Times New Roman"/>
                <a:cs typeface="Times New Roman"/>
              </a:rPr>
              <a:t>the  lengths</a:t>
            </a:r>
            <a:r>
              <a:rPr dirty="0" sz="1000" spc="30">
                <a:solidFill>
                  <a:srgbClr val="010202"/>
                </a:solidFill>
                <a:latin typeface="Times New Roman"/>
                <a:cs typeface="Times New Roman"/>
              </a:rPr>
              <a:t> </a:t>
            </a:r>
            <a:r>
              <a:rPr dirty="0" sz="1000">
                <a:solidFill>
                  <a:srgbClr val="010202"/>
                </a:solidFill>
                <a:latin typeface="Times New Roman"/>
                <a:cs typeface="Times New Roman"/>
              </a:rPr>
              <a:t>of</a:t>
            </a:r>
            <a:r>
              <a:rPr dirty="0" sz="1000" spc="35">
                <a:solidFill>
                  <a:srgbClr val="010202"/>
                </a:solidFill>
                <a:latin typeface="Times New Roman"/>
                <a:cs typeface="Times New Roman"/>
              </a:rPr>
              <a:t> </a:t>
            </a:r>
            <a:r>
              <a:rPr dirty="0" sz="1000">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a:solidFill>
                  <a:srgbClr val="010202"/>
                </a:solidFill>
                <a:latin typeface="Times New Roman"/>
                <a:cs typeface="Times New Roman"/>
              </a:rPr>
              <a:t>tangential</a:t>
            </a:r>
            <a:r>
              <a:rPr dirty="0" sz="1000" spc="35">
                <a:solidFill>
                  <a:srgbClr val="010202"/>
                </a:solidFill>
                <a:latin typeface="Times New Roman"/>
                <a:cs typeface="Times New Roman"/>
              </a:rPr>
              <a:t> </a:t>
            </a:r>
            <a:r>
              <a:rPr dirty="0" sz="1000">
                <a:solidFill>
                  <a:srgbClr val="010202"/>
                </a:solidFill>
                <a:latin typeface="Times New Roman"/>
                <a:cs typeface="Times New Roman"/>
              </a:rPr>
              <a:t>intercepts</a:t>
            </a:r>
            <a:r>
              <a:rPr dirty="0" sz="1000" spc="35">
                <a:solidFill>
                  <a:srgbClr val="010202"/>
                </a:solidFill>
                <a:latin typeface="Times New Roman"/>
                <a:cs typeface="Times New Roman"/>
              </a:rPr>
              <a:t> </a:t>
            </a:r>
            <a:r>
              <a:rPr dirty="0" sz="1000">
                <a:solidFill>
                  <a:srgbClr val="010202"/>
                </a:solidFill>
                <a:latin typeface="Times New Roman"/>
                <a:cs typeface="Times New Roman"/>
              </a:rPr>
              <a:t>with</a:t>
            </a:r>
            <a:r>
              <a:rPr dirty="0" sz="1000" spc="35">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=1</a:t>
            </a:r>
            <a:r>
              <a:rPr dirty="0" sz="1000" spc="35">
                <a:solidFill>
                  <a:srgbClr val="010202"/>
                </a:solidFill>
                <a:latin typeface="Times New Roman"/>
                <a:cs typeface="Times New Roman"/>
              </a:rPr>
              <a:t> </a:t>
            </a:r>
            <a:r>
              <a:rPr dirty="0" sz="1000">
                <a:solidFill>
                  <a:srgbClr val="010202"/>
                </a:solidFill>
                <a:latin typeface="Times New Roman"/>
                <a:cs typeface="Times New Roman"/>
              </a:rPr>
              <a:t>axis</a:t>
            </a:r>
            <a:r>
              <a:rPr dirty="0" sz="1000" spc="35">
                <a:solidFill>
                  <a:srgbClr val="010202"/>
                </a:solidFill>
                <a:latin typeface="Times New Roman"/>
                <a:cs typeface="Times New Roman"/>
              </a:rPr>
              <a:t> </a:t>
            </a:r>
            <a:r>
              <a:rPr dirty="0" sz="1000">
                <a:solidFill>
                  <a:srgbClr val="010202"/>
                </a:solidFill>
                <a:latin typeface="Times New Roman"/>
                <a:cs typeface="Times New Roman"/>
              </a:rPr>
              <a:t>can</a:t>
            </a:r>
            <a:r>
              <a:rPr dirty="0" sz="1000" spc="35">
                <a:solidFill>
                  <a:srgbClr val="010202"/>
                </a:solidFill>
                <a:latin typeface="Times New Roman"/>
                <a:cs typeface="Times New Roman"/>
              </a:rPr>
              <a:t> </a:t>
            </a:r>
            <a:r>
              <a:rPr dirty="0" sz="1000">
                <a:solidFill>
                  <a:srgbClr val="010202"/>
                </a:solidFill>
                <a:latin typeface="Times New Roman"/>
                <a:cs typeface="Times New Roman"/>
              </a:rPr>
              <a:t>be</a:t>
            </a:r>
            <a:r>
              <a:rPr dirty="0" sz="1000" spc="35">
                <a:solidFill>
                  <a:srgbClr val="010202"/>
                </a:solidFill>
                <a:latin typeface="Times New Roman"/>
                <a:cs typeface="Times New Roman"/>
              </a:rPr>
              <a:t> </a:t>
            </a:r>
            <a:r>
              <a:rPr dirty="0" sz="1000">
                <a:solidFill>
                  <a:srgbClr val="010202"/>
                </a:solidFill>
                <a:latin typeface="Times New Roman"/>
                <a:cs typeface="Times New Roman"/>
              </a:rPr>
              <a:t>measured</a:t>
            </a:r>
            <a:r>
              <a:rPr dirty="0" sz="1000" spc="35">
                <a:solidFill>
                  <a:srgbClr val="010202"/>
                </a:solidFill>
                <a:latin typeface="Times New Roman"/>
                <a:cs typeface="Times New Roman"/>
              </a:rPr>
              <a:t> </a:t>
            </a:r>
            <a:r>
              <a:rPr dirty="0" sz="1000">
                <a:solidFill>
                  <a:srgbClr val="010202"/>
                </a:solidFill>
                <a:latin typeface="Times New Roman"/>
                <a:cs typeface="Times New Roman"/>
              </a:rPr>
              <a:t>from</a:t>
            </a:r>
            <a:r>
              <a:rPr dirty="0" sz="1000" spc="35">
                <a:solidFill>
                  <a:srgbClr val="010202"/>
                </a:solidFill>
                <a:latin typeface="Times New Roman"/>
                <a:cs typeface="Times New Roman"/>
              </a:rPr>
              <a:t> </a:t>
            </a:r>
            <a:r>
              <a:rPr dirty="0" sz="1000" i="1">
                <a:solidFill>
                  <a:srgbClr val="010202"/>
                </a:solidFill>
                <a:latin typeface="Times New Roman"/>
                <a:cs typeface="Times New Roman"/>
              </a:rPr>
              <a:t>b,</a:t>
            </a:r>
            <a:r>
              <a:rPr dirty="0" sz="1000" spc="35" i="1">
                <a:solidFill>
                  <a:srgbClr val="010202"/>
                </a:solidFill>
                <a:latin typeface="Times New Roman"/>
                <a:cs typeface="Times New Roman"/>
              </a:rPr>
              <a:t> </a:t>
            </a:r>
            <a:r>
              <a:rPr dirty="0" sz="1000">
                <a:solidFill>
                  <a:srgbClr val="010202"/>
                </a:solidFill>
                <a:latin typeface="Times New Roman"/>
                <a:cs typeface="Times New Roman"/>
              </a:rPr>
              <a:t>in</a:t>
            </a:r>
            <a:r>
              <a:rPr dirty="0" sz="1000" spc="35">
                <a:solidFill>
                  <a:srgbClr val="010202"/>
                </a:solidFill>
                <a:latin typeface="Times New Roman"/>
                <a:cs typeface="Times New Roman"/>
              </a:rPr>
              <a:t> </a:t>
            </a:r>
            <a:r>
              <a:rPr dirty="0" sz="1000">
                <a:solidFill>
                  <a:srgbClr val="010202"/>
                </a:solidFill>
                <a:latin typeface="Times New Roman"/>
                <a:cs typeface="Times New Roman"/>
              </a:rPr>
              <a:t>which</a:t>
            </a:r>
            <a:endParaRPr sz="1000">
              <a:latin typeface="Times New Roman"/>
              <a:cs typeface="Times New Roman"/>
            </a:endParaRPr>
          </a:p>
          <a:p>
            <a:pPr algn="just" marL="50800" marR="43815" indent="-635">
              <a:lnSpc>
                <a:spcPct val="100000"/>
              </a:lnSpc>
              <a:spcBef>
                <a:spcPts val="370"/>
              </a:spcBef>
            </a:pPr>
            <a:r>
              <a:rPr dirty="0" sz="1000">
                <a:solidFill>
                  <a:srgbClr val="010202"/>
                </a:solidFill>
                <a:latin typeface="Times New Roman"/>
                <a:cs typeface="Times New Roman"/>
              </a:rPr>
              <a:t>case the activities of </a:t>
            </a:r>
            <a:r>
              <a:rPr dirty="0" sz="1000" i="1">
                <a:solidFill>
                  <a:srgbClr val="010202"/>
                </a:solidFill>
                <a:latin typeface="Times New Roman"/>
                <a:cs typeface="Times New Roman"/>
              </a:rPr>
              <a:t>B </a:t>
            </a:r>
            <a:r>
              <a:rPr dirty="0" sz="1000">
                <a:solidFill>
                  <a:srgbClr val="010202"/>
                </a:solidFill>
                <a:latin typeface="Times New Roman"/>
                <a:cs typeface="Times New Roman"/>
              </a:rPr>
              <a:t>are obtained with respect to solid </a:t>
            </a:r>
            <a:r>
              <a:rPr dirty="0" sz="1000" i="1">
                <a:solidFill>
                  <a:srgbClr val="010202"/>
                </a:solidFill>
                <a:latin typeface="Times New Roman"/>
                <a:cs typeface="Times New Roman"/>
              </a:rPr>
              <a:t>B </a:t>
            </a:r>
            <a:r>
              <a:rPr dirty="0" sz="1000">
                <a:solidFill>
                  <a:srgbClr val="010202"/>
                </a:solidFill>
                <a:latin typeface="Times New Roman"/>
                <a:cs typeface="Times New Roman"/>
              </a:rPr>
              <a:t>as the standard state, or the  lengths can be measured from </a:t>
            </a:r>
            <a:r>
              <a:rPr dirty="0" sz="1000" i="1">
                <a:solidFill>
                  <a:srgbClr val="010202"/>
                </a:solidFill>
                <a:latin typeface="Times New Roman"/>
                <a:cs typeface="Times New Roman"/>
              </a:rPr>
              <a:t>d, </a:t>
            </a:r>
            <a:r>
              <a:rPr dirty="0" sz="1000">
                <a:solidFill>
                  <a:srgbClr val="010202"/>
                </a:solidFill>
                <a:latin typeface="Times New Roman"/>
                <a:cs typeface="Times New Roman"/>
              </a:rPr>
              <a:t>which gives the activities with respect to liquid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as the  </a:t>
            </a:r>
            <a:r>
              <a:rPr dirty="0" sz="1000">
                <a:solidFill>
                  <a:srgbClr val="010202"/>
                </a:solidFill>
                <a:latin typeface="Times New Roman"/>
                <a:cs typeface="Times New Roman"/>
              </a:rPr>
              <a:t>standard</a:t>
            </a:r>
            <a:r>
              <a:rPr dirty="0" sz="1000" spc="-5">
                <a:solidFill>
                  <a:srgbClr val="010202"/>
                </a:solidFill>
                <a:latin typeface="Times New Roman"/>
                <a:cs typeface="Times New Roman"/>
              </a:rPr>
              <a:t> </a:t>
            </a:r>
            <a:r>
              <a:rPr dirty="0" sz="1000">
                <a:solidFill>
                  <a:srgbClr val="010202"/>
                </a:solidFill>
                <a:latin typeface="Times New Roman"/>
                <a:cs typeface="Times New Roman"/>
              </a:rPr>
              <a:t>state.</a:t>
            </a:r>
            <a:endParaRPr sz="1000">
              <a:latin typeface="Times New Roman"/>
              <a:cs typeface="Times New Roman"/>
            </a:endParaRPr>
          </a:p>
          <a:p>
            <a:pPr algn="just" marL="50800" marR="43180" indent="127000">
              <a:lnSpc>
                <a:spcPct val="130900"/>
              </a:lnSpc>
            </a:pPr>
            <a:r>
              <a:rPr dirty="0" sz="1000">
                <a:solidFill>
                  <a:srgbClr val="010202"/>
                </a:solidFill>
                <a:latin typeface="Times New Roman"/>
                <a:cs typeface="Times New Roman"/>
              </a:rPr>
              <a:t>If pure solid </a:t>
            </a:r>
            <a:r>
              <a:rPr dirty="0" sz="1000" i="1">
                <a:solidFill>
                  <a:srgbClr val="010202"/>
                </a:solidFill>
                <a:latin typeface="Times New Roman"/>
                <a:cs typeface="Times New Roman"/>
              </a:rPr>
              <a:t>B </a:t>
            </a:r>
            <a:r>
              <a:rPr dirty="0" sz="1000">
                <a:solidFill>
                  <a:srgbClr val="010202"/>
                </a:solidFill>
                <a:latin typeface="Times New Roman"/>
                <a:cs typeface="Times New Roman"/>
              </a:rPr>
              <a:t>is chosen as the standard state and is located at the point </a:t>
            </a:r>
            <a:r>
              <a:rPr dirty="0" sz="1000" i="1">
                <a:solidFill>
                  <a:srgbClr val="010202"/>
                </a:solidFill>
                <a:latin typeface="Times New Roman"/>
                <a:cs typeface="Times New Roman"/>
              </a:rPr>
              <a:t>g </a:t>
            </a:r>
            <a:r>
              <a:rPr dirty="0" sz="1000">
                <a:solidFill>
                  <a:srgbClr val="010202"/>
                </a:solidFill>
                <a:latin typeface="Times New Roman"/>
                <a:cs typeface="Times New Roman"/>
              </a:rPr>
              <a:t>in Fig. </a:t>
            </a:r>
            <a:r>
              <a:rPr dirty="0" sz="1000" spc="-10">
                <a:solidFill>
                  <a:srgbClr val="010202"/>
                </a:solidFill>
                <a:latin typeface="Times New Roman"/>
                <a:cs typeface="Times New Roman"/>
              </a:rPr>
              <a:t>10.8</a:t>
            </a:r>
            <a:r>
              <a:rPr dirty="0" sz="1000" spc="-10" i="1">
                <a:solidFill>
                  <a:srgbClr val="010202"/>
                </a:solidFill>
                <a:latin typeface="Times New Roman"/>
                <a:cs typeface="Times New Roman"/>
              </a:rPr>
              <a:t>c</a:t>
            </a:r>
            <a:r>
              <a:rPr dirty="0" sz="1000" spc="-10">
                <a:solidFill>
                  <a:srgbClr val="010202"/>
                </a:solidFill>
                <a:latin typeface="Times New Roman"/>
                <a:cs typeface="Times New Roman"/>
              </a:rPr>
              <a:t>,  </a:t>
            </a:r>
            <a:r>
              <a:rPr dirty="0" sz="1000">
                <a:solidFill>
                  <a:srgbClr val="010202"/>
                </a:solidFill>
                <a:latin typeface="Times New Roman"/>
                <a:cs typeface="Times New Roman"/>
              </a:rPr>
              <a:t>then the length </a:t>
            </a:r>
            <a:r>
              <a:rPr dirty="0" sz="1000" i="1">
                <a:solidFill>
                  <a:srgbClr val="010202"/>
                </a:solidFill>
                <a:latin typeface="Times New Roman"/>
                <a:cs typeface="Times New Roman"/>
              </a:rPr>
              <a:t>gn </a:t>
            </a:r>
            <a:r>
              <a:rPr dirty="0" sz="1000">
                <a:solidFill>
                  <a:srgbClr val="010202"/>
                </a:solidFill>
                <a:latin typeface="Times New Roman"/>
                <a:cs typeface="Times New Roman"/>
              </a:rPr>
              <a:t>is, by definition, </a:t>
            </a:r>
            <a:r>
              <a:rPr dirty="0" sz="1000" spc="-15">
                <a:solidFill>
                  <a:srgbClr val="010202"/>
                </a:solidFill>
                <a:latin typeface="Times New Roman"/>
                <a:cs typeface="Times New Roman"/>
              </a:rPr>
              <a:t>unity, </a:t>
            </a:r>
            <a:r>
              <a:rPr dirty="0" sz="1000">
                <a:solidFill>
                  <a:srgbClr val="010202"/>
                </a:solidFill>
                <a:latin typeface="Times New Roman"/>
                <a:cs typeface="Times New Roman"/>
              </a:rPr>
              <a:t>and this defines the solid standard state activity  scale. The line </a:t>
            </a:r>
            <a:r>
              <a:rPr dirty="0" sz="1000" i="1">
                <a:solidFill>
                  <a:srgbClr val="010202"/>
                </a:solidFill>
                <a:latin typeface="Times New Roman"/>
                <a:cs typeface="Times New Roman"/>
              </a:rPr>
              <a:t>ghij </a:t>
            </a:r>
            <a:r>
              <a:rPr dirty="0" sz="1000">
                <a:solidFill>
                  <a:srgbClr val="010202"/>
                </a:solidFill>
                <a:latin typeface="Times New Roman"/>
                <a:cs typeface="Times New Roman"/>
              </a:rPr>
              <a:t>then represents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B </a:t>
            </a:r>
            <a:r>
              <a:rPr dirty="0" sz="1000">
                <a:solidFill>
                  <a:srgbClr val="010202"/>
                </a:solidFill>
                <a:latin typeface="Times New Roman"/>
                <a:cs typeface="Times New Roman"/>
              </a:rPr>
              <a:t>in the solutions with respect to solid </a:t>
            </a:r>
            <a:r>
              <a:rPr dirty="0" sz="1000" i="1">
                <a:solidFill>
                  <a:srgbClr val="010202"/>
                </a:solidFill>
                <a:latin typeface="Times New Roman"/>
                <a:cs typeface="Times New Roman"/>
              </a:rPr>
              <a:t>B </a:t>
            </a:r>
            <a:r>
              <a:rPr dirty="0" sz="1000">
                <a:solidFill>
                  <a:srgbClr val="010202"/>
                </a:solidFill>
                <a:latin typeface="Times New Roman"/>
                <a:cs typeface="Times New Roman"/>
              </a:rPr>
              <a:t>having unit  activity at </a:t>
            </a:r>
            <a:r>
              <a:rPr dirty="0" sz="1000" i="1">
                <a:solidFill>
                  <a:srgbClr val="010202"/>
                </a:solidFill>
                <a:latin typeface="Times New Roman"/>
                <a:cs typeface="Times New Roman"/>
              </a:rPr>
              <a:t>g</a:t>
            </a:r>
            <a:r>
              <a:rPr dirty="0" sz="1000">
                <a:solidFill>
                  <a:srgbClr val="010202"/>
                </a:solidFill>
                <a:latin typeface="Times New Roman"/>
                <a:cs typeface="Times New Roman"/>
              </a:rPr>
              <a:t>. The line is obtained from the variation of the tangential intercepts from the  curve</a:t>
            </a:r>
            <a:r>
              <a:rPr dirty="0" sz="1000" spc="90">
                <a:solidFill>
                  <a:srgbClr val="010202"/>
                </a:solidFill>
                <a:latin typeface="Times New Roman"/>
                <a:cs typeface="Times New Roman"/>
              </a:rPr>
              <a:t> </a:t>
            </a:r>
            <a:r>
              <a:rPr dirty="0" sz="1000" i="1">
                <a:solidFill>
                  <a:srgbClr val="010202"/>
                </a:solidFill>
                <a:latin typeface="Times New Roman"/>
                <a:cs typeface="Times New Roman"/>
              </a:rPr>
              <a:t>aefb</a:t>
            </a:r>
            <a:r>
              <a:rPr dirty="0" sz="1000" spc="90" i="1">
                <a:solidFill>
                  <a:srgbClr val="010202"/>
                </a:solidFill>
                <a:latin typeface="Times New Roman"/>
                <a:cs typeface="Times New Roman"/>
              </a:rPr>
              <a:t> </a:t>
            </a:r>
            <a:r>
              <a:rPr dirty="0" sz="1000">
                <a:solidFill>
                  <a:srgbClr val="010202"/>
                </a:solidFill>
                <a:latin typeface="Times New Roman"/>
                <a:cs typeface="Times New Roman"/>
              </a:rPr>
              <a:t>to</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=1</a:t>
            </a:r>
            <a:r>
              <a:rPr dirty="0" sz="1000" spc="95">
                <a:solidFill>
                  <a:srgbClr val="010202"/>
                </a:solidFill>
                <a:latin typeface="Times New Roman"/>
                <a:cs typeface="Times New Roman"/>
              </a:rPr>
              <a:t> </a:t>
            </a:r>
            <a:r>
              <a:rPr dirty="0" sz="1000">
                <a:solidFill>
                  <a:srgbClr val="010202"/>
                </a:solidFill>
                <a:latin typeface="Times New Roman"/>
                <a:cs typeface="Times New Roman"/>
              </a:rPr>
              <a:t>axis,</a:t>
            </a:r>
            <a:r>
              <a:rPr dirty="0" sz="1000" spc="95">
                <a:solidFill>
                  <a:srgbClr val="010202"/>
                </a:solidFill>
                <a:latin typeface="Times New Roman"/>
                <a:cs typeface="Times New Roman"/>
              </a:rPr>
              <a:t> </a:t>
            </a:r>
            <a:r>
              <a:rPr dirty="0" sz="1000">
                <a:solidFill>
                  <a:srgbClr val="010202"/>
                </a:solidFill>
                <a:latin typeface="Times New Roman"/>
                <a:cs typeface="Times New Roman"/>
              </a:rPr>
              <a:t>measured</a:t>
            </a:r>
            <a:r>
              <a:rPr dirty="0" sz="1000" spc="100">
                <a:solidFill>
                  <a:srgbClr val="010202"/>
                </a:solidFill>
                <a:latin typeface="Times New Roman"/>
                <a:cs typeface="Times New Roman"/>
              </a:rPr>
              <a:t> </a:t>
            </a:r>
            <a:r>
              <a:rPr dirty="0" sz="1000">
                <a:solidFill>
                  <a:srgbClr val="010202"/>
                </a:solidFill>
                <a:latin typeface="Times New Roman"/>
                <a:cs typeface="Times New Roman"/>
              </a:rPr>
              <a:t>from</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a:solidFill>
                  <a:srgbClr val="010202"/>
                </a:solidFill>
                <a:latin typeface="Times New Roman"/>
                <a:cs typeface="Times New Roman"/>
              </a:rPr>
              <a:t>point</a:t>
            </a:r>
            <a:r>
              <a:rPr dirty="0" sz="1000" spc="95">
                <a:solidFill>
                  <a:srgbClr val="010202"/>
                </a:solidFill>
                <a:latin typeface="Times New Roman"/>
                <a:cs typeface="Times New Roman"/>
              </a:rPr>
              <a:t> </a:t>
            </a:r>
            <a:r>
              <a:rPr dirty="0" sz="1000" i="1">
                <a:solidFill>
                  <a:srgbClr val="010202"/>
                </a:solidFill>
                <a:latin typeface="Times New Roman"/>
                <a:cs typeface="Times New Roman"/>
              </a:rPr>
              <a:t>b</a:t>
            </a:r>
            <a:r>
              <a:rPr dirty="0" sz="1000">
                <a:solidFill>
                  <a:srgbClr val="010202"/>
                </a:solidFill>
                <a:latin typeface="Times New Roman"/>
                <a:cs typeface="Times New Roman"/>
              </a:rPr>
              <a:t>.</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On</a:t>
            </a:r>
            <a:r>
              <a:rPr dirty="0" sz="1000" spc="95">
                <a:solidFill>
                  <a:srgbClr val="010202"/>
                </a:solidFill>
                <a:latin typeface="Times New Roman"/>
                <a:cs typeface="Times New Roman"/>
              </a:rPr>
              <a:t> </a:t>
            </a:r>
            <a:r>
              <a:rPr dirty="0" sz="1000">
                <a:solidFill>
                  <a:srgbClr val="010202"/>
                </a:solidFill>
                <a:latin typeface="Times New Roman"/>
                <a:cs typeface="Times New Roman"/>
              </a:rPr>
              <a:t>this</a:t>
            </a:r>
            <a:r>
              <a:rPr dirty="0" sz="1000" spc="100">
                <a:solidFill>
                  <a:srgbClr val="010202"/>
                </a:solidFill>
                <a:latin typeface="Times New Roman"/>
                <a:cs typeface="Times New Roman"/>
              </a:rPr>
              <a:t> </a:t>
            </a:r>
            <a:r>
              <a:rPr dirty="0" sz="1000">
                <a:solidFill>
                  <a:srgbClr val="010202"/>
                </a:solidFill>
                <a:latin typeface="Times New Roman"/>
                <a:cs typeface="Times New Roman"/>
              </a:rPr>
              <a:t>activity</a:t>
            </a:r>
            <a:r>
              <a:rPr dirty="0" sz="1000" spc="95">
                <a:solidFill>
                  <a:srgbClr val="010202"/>
                </a:solidFill>
                <a:latin typeface="Times New Roman"/>
                <a:cs typeface="Times New Roman"/>
              </a:rPr>
              <a:t> </a:t>
            </a:r>
            <a:r>
              <a:rPr dirty="0" sz="1000">
                <a:solidFill>
                  <a:srgbClr val="010202"/>
                </a:solidFill>
                <a:latin typeface="Times New Roman"/>
                <a:cs typeface="Times New Roman"/>
              </a:rPr>
              <a:t>scale</a:t>
            </a:r>
            <a:r>
              <a:rPr dirty="0" sz="1000" spc="95">
                <a:solidFill>
                  <a:srgbClr val="010202"/>
                </a:solidFill>
                <a:latin typeface="Times New Roman"/>
                <a:cs typeface="Times New Roman"/>
              </a:rPr>
              <a:t> </a:t>
            </a:r>
            <a:r>
              <a:rPr dirty="0" sz="1000" spc="-10">
                <a:solidFill>
                  <a:srgbClr val="010202"/>
                </a:solidFill>
                <a:latin typeface="Times New Roman"/>
                <a:cs typeface="Times New Roman"/>
              </a:rPr>
              <a:t>Raoult’s</a:t>
            </a:r>
            <a:endParaRPr sz="1000">
              <a:latin typeface="Times New Roman"/>
              <a:cs typeface="Times New Roman"/>
            </a:endParaRPr>
          </a:p>
          <a:p>
            <a:pPr algn="just" marL="50800" marR="43180">
              <a:lnSpc>
                <a:spcPct val="100000"/>
              </a:lnSpc>
              <a:spcBef>
                <a:spcPts val="370"/>
              </a:spcBef>
            </a:pPr>
            <a:r>
              <a:rPr dirty="0" sz="1000">
                <a:solidFill>
                  <a:srgbClr val="010202"/>
                </a:solidFill>
                <a:latin typeface="Times New Roman"/>
                <a:cs typeface="Times New Roman"/>
              </a:rPr>
              <a:t>law is given by </a:t>
            </a:r>
            <a:r>
              <a:rPr dirty="0" sz="1000" i="1">
                <a:solidFill>
                  <a:srgbClr val="010202"/>
                </a:solidFill>
                <a:latin typeface="Times New Roman"/>
                <a:cs typeface="Times New Roman"/>
              </a:rPr>
              <a:t>jg, </a:t>
            </a:r>
            <a:r>
              <a:rPr dirty="0" sz="1000" spc="-5">
                <a:solidFill>
                  <a:srgbClr val="010202"/>
                </a:solidFill>
                <a:latin typeface="Times New Roman"/>
                <a:cs typeface="Times New Roman"/>
              </a:rPr>
              <a:t>and the points </a:t>
            </a:r>
            <a:r>
              <a:rPr dirty="0" sz="1000" i="1">
                <a:solidFill>
                  <a:srgbClr val="010202"/>
                </a:solidFill>
                <a:latin typeface="Times New Roman"/>
                <a:cs typeface="Times New Roman"/>
              </a:rPr>
              <a:t>i </a:t>
            </a:r>
            <a:r>
              <a:rPr dirty="0" sz="1000">
                <a:solidFill>
                  <a:srgbClr val="010202"/>
                </a:solidFill>
                <a:latin typeface="Times New Roman"/>
                <a:cs typeface="Times New Roman"/>
              </a:rPr>
              <a:t>and </a:t>
            </a:r>
            <a:r>
              <a:rPr dirty="0" sz="1000" i="1">
                <a:solidFill>
                  <a:srgbClr val="010202"/>
                </a:solidFill>
                <a:latin typeface="Times New Roman"/>
                <a:cs typeface="Times New Roman"/>
              </a:rPr>
              <a:t>h </a:t>
            </a:r>
            <a:r>
              <a:rPr dirty="0" sz="1000">
                <a:solidFill>
                  <a:srgbClr val="010202"/>
                </a:solidFill>
                <a:latin typeface="Times New Roman"/>
                <a:cs typeface="Times New Roman"/>
              </a:rPr>
              <a:t>represent, </a:t>
            </a:r>
            <a:r>
              <a:rPr dirty="0" sz="1000" spc="-10">
                <a:solidFill>
                  <a:srgbClr val="010202"/>
                </a:solidFill>
                <a:latin typeface="Times New Roman"/>
                <a:cs typeface="Times New Roman"/>
              </a:rPr>
              <a:t>respectively, </a:t>
            </a:r>
            <a:r>
              <a:rPr dirty="0" sz="1000">
                <a:solidFill>
                  <a:srgbClr val="010202"/>
                </a:solidFill>
                <a:latin typeface="Times New Roman"/>
                <a:cs typeface="Times New Roman"/>
              </a:rPr>
              <a:t>the activity of </a:t>
            </a:r>
            <a:r>
              <a:rPr dirty="0" sz="1000" i="1">
                <a:solidFill>
                  <a:srgbClr val="010202"/>
                </a:solidFill>
                <a:latin typeface="Times New Roman"/>
                <a:cs typeface="Times New Roman"/>
              </a:rPr>
              <a:t>B </a:t>
            </a:r>
            <a:r>
              <a:rPr dirty="0" sz="1000">
                <a:solidFill>
                  <a:srgbClr val="010202"/>
                </a:solidFill>
                <a:latin typeface="Times New Roman"/>
                <a:cs typeface="Times New Roman"/>
              </a:rPr>
              <a:t>in the  coexisting liquid solution </a:t>
            </a:r>
            <a:r>
              <a:rPr dirty="0" sz="1000" i="1">
                <a:solidFill>
                  <a:srgbClr val="010202"/>
                </a:solidFill>
                <a:latin typeface="Times New Roman"/>
                <a:cs typeface="Times New Roman"/>
              </a:rPr>
              <a:t>e </a:t>
            </a:r>
            <a:r>
              <a:rPr dirty="0" sz="1000">
                <a:solidFill>
                  <a:srgbClr val="010202"/>
                </a:solidFill>
                <a:latin typeface="Times New Roman"/>
                <a:cs typeface="Times New Roman"/>
              </a:rPr>
              <a:t>and </a:t>
            </a:r>
            <a:r>
              <a:rPr dirty="0" sz="1000" spc="-5">
                <a:solidFill>
                  <a:srgbClr val="010202"/>
                </a:solidFill>
                <a:latin typeface="Times New Roman"/>
                <a:cs typeface="Times New Roman"/>
              </a:rPr>
              <a:t>solid solution </a:t>
            </a:r>
            <a:r>
              <a:rPr dirty="0" sz="1000" i="1">
                <a:solidFill>
                  <a:srgbClr val="010202"/>
                </a:solidFill>
                <a:latin typeface="Times New Roman"/>
                <a:cs typeface="Times New Roman"/>
              </a:rPr>
              <a:t>f. </a:t>
            </a:r>
            <a:r>
              <a:rPr dirty="0" sz="1000">
                <a:solidFill>
                  <a:srgbClr val="010202"/>
                </a:solidFill>
                <a:latin typeface="Times New Roman"/>
                <a:cs typeface="Times New Roman"/>
              </a:rPr>
              <a:t>The point </a:t>
            </a:r>
            <a:r>
              <a:rPr dirty="0" sz="1000" spc="-5" i="1">
                <a:solidFill>
                  <a:srgbClr val="010202"/>
                </a:solidFill>
                <a:latin typeface="Times New Roman"/>
                <a:cs typeface="Times New Roman"/>
              </a:rPr>
              <a:t>m </a:t>
            </a:r>
            <a:r>
              <a:rPr dirty="0" sz="1000">
                <a:solidFill>
                  <a:srgbClr val="010202"/>
                </a:solidFill>
                <a:latin typeface="Times New Roman"/>
                <a:cs typeface="Times New Roman"/>
              </a:rPr>
              <a:t>represents the activity of  pure liquid </a:t>
            </a:r>
            <a:r>
              <a:rPr dirty="0" sz="1000" i="1">
                <a:solidFill>
                  <a:srgbClr val="010202"/>
                </a:solidFill>
                <a:latin typeface="Times New Roman"/>
                <a:cs typeface="Times New Roman"/>
              </a:rPr>
              <a:t>B </a:t>
            </a:r>
            <a:r>
              <a:rPr dirty="0" sz="1000">
                <a:solidFill>
                  <a:srgbClr val="010202"/>
                </a:solidFill>
                <a:latin typeface="Times New Roman"/>
                <a:cs typeface="Times New Roman"/>
              </a:rPr>
              <a:t>measured on the solid standard state activity scale of </a:t>
            </a:r>
            <a:r>
              <a:rPr dirty="0" sz="1000" i="1">
                <a:solidFill>
                  <a:srgbClr val="010202"/>
                </a:solidFill>
                <a:latin typeface="Times New Roman"/>
                <a:cs typeface="Times New Roman"/>
              </a:rPr>
              <a:t>B</a:t>
            </a:r>
            <a:r>
              <a:rPr dirty="0" sz="1000">
                <a:solidFill>
                  <a:srgbClr val="010202"/>
                </a:solidFill>
                <a:latin typeface="Times New Roman"/>
                <a:cs typeface="Times New Roman"/>
              </a:rPr>
              <a:t>. This activity is less  than</a:t>
            </a:r>
            <a:r>
              <a:rPr dirty="0" sz="1000" spc="75">
                <a:solidFill>
                  <a:srgbClr val="010202"/>
                </a:solidFill>
                <a:latin typeface="Times New Roman"/>
                <a:cs typeface="Times New Roman"/>
              </a:rPr>
              <a:t> </a:t>
            </a:r>
            <a:r>
              <a:rPr dirty="0" sz="1000" spc="-15">
                <a:solidFill>
                  <a:srgbClr val="010202"/>
                </a:solidFill>
                <a:latin typeface="Times New Roman"/>
                <a:cs typeface="Times New Roman"/>
              </a:rPr>
              <a:t>unity,</a:t>
            </a:r>
            <a:r>
              <a:rPr dirty="0" sz="1000" spc="80">
                <a:solidFill>
                  <a:srgbClr val="010202"/>
                </a:solidFill>
                <a:latin typeface="Times New Roman"/>
                <a:cs typeface="Times New Roman"/>
              </a:rPr>
              <a:t> </a:t>
            </a:r>
            <a:r>
              <a:rPr dirty="0" sz="1000">
                <a:solidFill>
                  <a:srgbClr val="010202"/>
                </a:solidFill>
                <a:latin typeface="Times New Roman"/>
                <a:cs typeface="Times New Roman"/>
              </a:rPr>
              <a:t>being</a:t>
            </a:r>
            <a:r>
              <a:rPr dirty="0" sz="1000" spc="75">
                <a:solidFill>
                  <a:srgbClr val="010202"/>
                </a:solidFill>
                <a:latin typeface="Times New Roman"/>
                <a:cs typeface="Times New Roman"/>
              </a:rPr>
              <a:t> </a:t>
            </a:r>
            <a:r>
              <a:rPr dirty="0" sz="1000">
                <a:solidFill>
                  <a:srgbClr val="010202"/>
                </a:solidFill>
                <a:latin typeface="Times New Roman"/>
                <a:cs typeface="Times New Roman"/>
              </a:rPr>
              <a:t>given</a:t>
            </a:r>
            <a:r>
              <a:rPr dirty="0" sz="1000" spc="80">
                <a:solidFill>
                  <a:srgbClr val="010202"/>
                </a:solidFill>
                <a:latin typeface="Times New Roman"/>
                <a:cs typeface="Times New Roman"/>
              </a:rPr>
              <a:t> </a:t>
            </a:r>
            <a:r>
              <a:rPr dirty="0" sz="1000">
                <a:solidFill>
                  <a:srgbClr val="010202"/>
                </a:solidFill>
                <a:latin typeface="Times New Roman"/>
                <a:cs typeface="Times New Roman"/>
              </a:rPr>
              <a:t>by</a:t>
            </a:r>
            <a:r>
              <a:rPr dirty="0" sz="1000" spc="80">
                <a:solidFill>
                  <a:srgbClr val="010202"/>
                </a:solidFill>
                <a:latin typeface="Times New Roman"/>
                <a:cs typeface="Times New Roman"/>
              </a:rPr>
              <a:t> </a:t>
            </a:r>
            <a:r>
              <a:rPr dirty="0" sz="1000">
                <a:solidFill>
                  <a:srgbClr val="010202"/>
                </a:solidFill>
                <a:latin typeface="Times New Roman"/>
                <a:cs typeface="Times New Roman"/>
              </a:rPr>
              <a:t>the</a:t>
            </a:r>
            <a:r>
              <a:rPr dirty="0" sz="1000" spc="75">
                <a:solidFill>
                  <a:srgbClr val="010202"/>
                </a:solidFill>
                <a:latin typeface="Times New Roman"/>
                <a:cs typeface="Times New Roman"/>
              </a:rPr>
              <a:t> </a:t>
            </a:r>
            <a:r>
              <a:rPr dirty="0" sz="1000">
                <a:solidFill>
                  <a:srgbClr val="010202"/>
                </a:solidFill>
                <a:latin typeface="Times New Roman"/>
                <a:cs typeface="Times New Roman"/>
              </a:rPr>
              <a:t>ratio</a:t>
            </a:r>
            <a:r>
              <a:rPr dirty="0" sz="1000" spc="80">
                <a:solidFill>
                  <a:srgbClr val="010202"/>
                </a:solidFill>
                <a:latin typeface="Times New Roman"/>
                <a:cs typeface="Times New Roman"/>
              </a:rPr>
              <a:t> </a:t>
            </a:r>
            <a:r>
              <a:rPr dirty="0" sz="1000" spc="-5" i="1">
                <a:solidFill>
                  <a:srgbClr val="010202"/>
                </a:solidFill>
                <a:latin typeface="Times New Roman"/>
                <a:cs typeface="Times New Roman"/>
              </a:rPr>
              <a:t>mn/gn</a:t>
            </a:r>
            <a:r>
              <a:rPr dirty="0" sz="1000" spc="-5">
                <a:solidFill>
                  <a:srgbClr val="010202"/>
                </a:solidFill>
                <a:latin typeface="Times New Roman"/>
                <a:cs typeface="Times New Roman"/>
              </a:rPr>
              <a:t>.</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For</a:t>
            </a:r>
            <a:r>
              <a:rPr dirty="0" sz="1000" spc="75">
                <a:solidFill>
                  <a:srgbClr val="010202"/>
                </a:solidFill>
                <a:latin typeface="Times New Roman"/>
                <a:cs typeface="Times New Roman"/>
              </a:rPr>
              <a:t> </a:t>
            </a:r>
            <a:r>
              <a:rPr dirty="0" sz="1000" i="1">
                <a:solidFill>
                  <a:srgbClr val="010202"/>
                </a:solidFill>
                <a:latin typeface="Times New Roman"/>
                <a:cs typeface="Times New Roman"/>
              </a:rPr>
              <a:t>B</a:t>
            </a:r>
            <a:r>
              <a:rPr dirty="0" sz="1000" spc="80" i="1">
                <a:solidFill>
                  <a:srgbClr val="010202"/>
                </a:solidFill>
                <a:latin typeface="Times New Roman"/>
                <a:cs typeface="Times New Roman"/>
              </a:rPr>
              <a:t> </a:t>
            </a:r>
            <a:r>
              <a:rPr dirty="0" sz="1000">
                <a:solidFill>
                  <a:srgbClr val="010202"/>
                </a:solidFill>
                <a:latin typeface="Times New Roman"/>
                <a:cs typeface="Times New Roman"/>
              </a:rPr>
              <a:t>in</a:t>
            </a:r>
            <a:r>
              <a:rPr dirty="0" sz="1000" spc="75">
                <a:solidFill>
                  <a:srgbClr val="010202"/>
                </a:solidFill>
                <a:latin typeface="Times New Roman"/>
                <a:cs typeface="Times New Roman"/>
              </a:rPr>
              <a:t> </a:t>
            </a:r>
            <a:r>
              <a:rPr dirty="0" sz="1000">
                <a:solidFill>
                  <a:srgbClr val="010202"/>
                </a:solidFill>
                <a:latin typeface="Times New Roman"/>
                <a:cs typeface="Times New Roman"/>
              </a:rPr>
              <a:t>any</a:t>
            </a:r>
            <a:r>
              <a:rPr dirty="0" sz="1000" spc="80">
                <a:solidFill>
                  <a:srgbClr val="010202"/>
                </a:solidFill>
                <a:latin typeface="Times New Roman"/>
                <a:cs typeface="Times New Roman"/>
              </a:rPr>
              <a:t> </a:t>
            </a:r>
            <a:r>
              <a:rPr dirty="0" sz="1000">
                <a:solidFill>
                  <a:srgbClr val="010202"/>
                </a:solidFill>
                <a:latin typeface="Times New Roman"/>
                <a:cs typeface="Times New Roman"/>
              </a:rPr>
              <a:t>state</a:t>
            </a:r>
            <a:r>
              <a:rPr dirty="0" sz="1000" spc="80">
                <a:solidFill>
                  <a:srgbClr val="010202"/>
                </a:solidFill>
                <a:latin typeface="Times New Roman"/>
                <a:cs typeface="Times New Roman"/>
              </a:rPr>
              <a:t> </a:t>
            </a:r>
            <a:r>
              <a:rPr dirty="0" sz="1000">
                <a:solidFill>
                  <a:srgbClr val="010202"/>
                </a:solidFill>
                <a:latin typeface="Times New Roman"/>
                <a:cs typeface="Times New Roman"/>
              </a:rPr>
              <a:t>along</a:t>
            </a:r>
            <a:r>
              <a:rPr dirty="0" sz="1000" spc="75">
                <a:solidFill>
                  <a:srgbClr val="010202"/>
                </a:solidFill>
                <a:latin typeface="Times New Roman"/>
                <a:cs typeface="Times New Roman"/>
              </a:rPr>
              <a:t> </a:t>
            </a:r>
            <a:r>
              <a:rPr dirty="0" sz="1000">
                <a:solidFill>
                  <a:srgbClr val="010202"/>
                </a:solidFill>
                <a:latin typeface="Times New Roman"/>
                <a:cs typeface="Times New Roman"/>
              </a:rPr>
              <a:t>the</a:t>
            </a:r>
            <a:r>
              <a:rPr dirty="0" sz="1000" spc="80">
                <a:solidFill>
                  <a:srgbClr val="010202"/>
                </a:solidFill>
                <a:latin typeface="Times New Roman"/>
                <a:cs typeface="Times New Roman"/>
              </a:rPr>
              <a:t> </a:t>
            </a:r>
            <a:r>
              <a:rPr dirty="0" sz="1000" i="1">
                <a:solidFill>
                  <a:srgbClr val="010202"/>
                </a:solidFill>
                <a:latin typeface="Times New Roman"/>
                <a:cs typeface="Times New Roman"/>
              </a:rPr>
              <a:t>aefb</a:t>
            </a:r>
            <a:r>
              <a:rPr dirty="0" sz="1000" spc="75" i="1">
                <a:solidFill>
                  <a:srgbClr val="010202"/>
                </a:solidFill>
                <a:latin typeface="Times New Roman"/>
                <a:cs typeface="Times New Roman"/>
              </a:rPr>
              <a:t> </a:t>
            </a:r>
            <a:r>
              <a:rPr dirty="0" sz="1000">
                <a:solidFill>
                  <a:srgbClr val="010202"/>
                </a:solidFill>
                <a:latin typeface="Times New Roman"/>
                <a:cs typeface="Times New Roman"/>
              </a:rPr>
              <a:t>Gibbs</a:t>
            </a:r>
            <a:r>
              <a:rPr dirty="0" sz="1000" spc="75">
                <a:solidFill>
                  <a:srgbClr val="010202"/>
                </a:solidFill>
                <a:latin typeface="Times New Roman"/>
                <a:cs typeface="Times New Roman"/>
              </a:rPr>
              <a:t> </a:t>
            </a:r>
            <a:r>
              <a:rPr dirty="0" sz="1000">
                <a:solidFill>
                  <a:srgbClr val="010202"/>
                </a:solidFill>
                <a:latin typeface="Times New Roman"/>
                <a:cs typeface="Times New Roman"/>
              </a:rPr>
              <a:t>free</a:t>
            </a:r>
            <a:endParaRPr sz="1000">
              <a:latin typeface="Times New Roman"/>
              <a:cs typeface="Times New Roman"/>
            </a:endParaRPr>
          </a:p>
          <a:p>
            <a:pPr algn="just" marL="46355" marR="62865" indent="3810">
              <a:lnSpc>
                <a:spcPct val="112000"/>
              </a:lnSpc>
              <a:spcBef>
                <a:spcPts val="390"/>
              </a:spcBef>
            </a:pPr>
            <a:r>
              <a:rPr dirty="0" sz="1000" spc="-5">
                <a:solidFill>
                  <a:srgbClr val="010202"/>
                </a:solidFill>
                <a:latin typeface="Times New Roman"/>
                <a:cs typeface="Times New Roman"/>
              </a:rPr>
              <a:t>energy </a:t>
            </a:r>
            <a:r>
              <a:rPr dirty="0" sz="1000">
                <a:solidFill>
                  <a:srgbClr val="010202"/>
                </a:solidFill>
                <a:latin typeface="Times New Roman"/>
                <a:cs typeface="Times New Roman"/>
              </a:rPr>
              <a:t>curve, in which state the partial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is </a:t>
            </a:r>
            <a:r>
              <a:rPr dirty="0" sz="1000">
                <a:solidFill>
                  <a:srgbClr val="010202"/>
                </a:solidFill>
                <a:latin typeface="Times New Roman"/>
                <a:cs typeface="Times New Roman"/>
              </a:rPr>
              <a:t>the following  relations</a:t>
            </a:r>
            <a:r>
              <a:rPr dirty="0" sz="1000" spc="-5">
                <a:solidFill>
                  <a:srgbClr val="010202"/>
                </a:solidFill>
                <a:latin typeface="Times New Roman"/>
                <a:cs typeface="Times New Roman"/>
              </a:rPr>
              <a:t> </a:t>
            </a:r>
            <a:r>
              <a:rPr dirty="0" sz="1000">
                <a:solidFill>
                  <a:srgbClr val="010202"/>
                </a:solidFill>
                <a:latin typeface="Times New Roman"/>
                <a:cs typeface="Times New Roman"/>
              </a:rPr>
              <a:t>hold:</a:t>
            </a:r>
            <a:endParaRPr sz="1000">
              <a:latin typeface="Times New Roman"/>
              <a:cs typeface="Times New Roman"/>
            </a:endParaRPr>
          </a:p>
        </p:txBody>
      </p:sp>
      <p:sp>
        <p:nvSpPr>
          <p:cNvPr id="7" name="object 7"/>
          <p:cNvSpPr txBox="1"/>
          <p:nvPr/>
        </p:nvSpPr>
        <p:spPr>
          <a:xfrm>
            <a:off x="455789" y="5375047"/>
            <a:ext cx="279400" cy="701040"/>
          </a:xfrm>
          <a:prstGeom prst="rect">
            <a:avLst/>
          </a:prstGeom>
        </p:spPr>
        <p:txBody>
          <a:bodyPr wrap="square" lIns="0" tIns="12700" rIns="0" bIns="0" rtlCol="0" vert="horz">
            <a:spAutoFit/>
          </a:bodyPr>
          <a:lstStyle/>
          <a:p>
            <a:pPr marL="1778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45"/>
              </a:spcBef>
            </a:pPr>
            <a:endParaRPr sz="1400">
              <a:latin typeface="Times New Roman"/>
              <a:cs typeface="Times New Roman"/>
            </a:endParaRPr>
          </a:p>
          <a:p>
            <a:pPr marL="12700">
              <a:lnSpc>
                <a:spcPct val="100000"/>
              </a:lnSpc>
            </a:pPr>
            <a:r>
              <a:rPr dirty="0" sz="1000">
                <a:solidFill>
                  <a:srgbClr val="010202"/>
                </a:solidFill>
                <a:latin typeface="Times New Roman"/>
                <a:cs typeface="Times New Roman"/>
              </a:rPr>
              <a:t>Thus</a:t>
            </a:r>
            <a:endParaRPr sz="1000">
              <a:latin typeface="Times New Roman"/>
              <a:cs typeface="Times New Roman"/>
            </a:endParaRPr>
          </a:p>
        </p:txBody>
      </p:sp>
      <p:sp>
        <p:nvSpPr>
          <p:cNvPr id="8" name="object 8"/>
          <p:cNvSpPr/>
          <p:nvPr/>
        </p:nvSpPr>
        <p:spPr>
          <a:xfrm>
            <a:off x="4132618" y="4620566"/>
            <a:ext cx="161925" cy="161925"/>
          </a:xfrm>
          <a:prstGeom prst="rect">
            <a:avLst/>
          </a:prstGeom>
          <a:blipFill>
            <a:blip r:embed="rId4" cstate="print"/>
            <a:stretch>
              <a:fillRect/>
            </a:stretch>
          </a:blipFill>
        </p:spPr>
        <p:txBody>
          <a:bodyPr wrap="square" lIns="0" tIns="0" rIns="0" bIns="0" rtlCol="0"/>
          <a:lstStyle/>
          <a:p/>
        </p:txBody>
      </p:sp>
      <p:sp>
        <p:nvSpPr>
          <p:cNvPr id="9" name="object 9"/>
          <p:cNvSpPr/>
          <p:nvPr/>
        </p:nvSpPr>
        <p:spPr>
          <a:xfrm>
            <a:off x="1349552" y="5119575"/>
            <a:ext cx="2657475" cy="180975"/>
          </a:xfrm>
          <a:prstGeom prst="rect">
            <a:avLst/>
          </a:prstGeom>
          <a:blipFill>
            <a:blip r:embed="rId5" cstate="print"/>
            <a:stretch>
              <a:fillRect/>
            </a:stretch>
          </a:blipFill>
        </p:spPr>
        <p:txBody>
          <a:bodyPr wrap="square" lIns="0" tIns="0" rIns="0" bIns="0" rtlCol="0"/>
          <a:lstStyle/>
          <a:p/>
        </p:txBody>
      </p:sp>
      <p:sp>
        <p:nvSpPr>
          <p:cNvPr id="10" name="object 10"/>
          <p:cNvSpPr/>
          <p:nvPr/>
        </p:nvSpPr>
        <p:spPr>
          <a:xfrm>
            <a:off x="1372133" y="5638865"/>
            <a:ext cx="2657474" cy="180975"/>
          </a:xfrm>
          <a:prstGeom prst="rect">
            <a:avLst/>
          </a:prstGeom>
          <a:blipFill>
            <a:blip r:embed="rId6" cstate="print"/>
            <a:stretch>
              <a:fillRect/>
            </a:stretch>
          </a:blipFill>
        </p:spPr>
        <p:txBody>
          <a:bodyPr wrap="square" lIns="0" tIns="0" rIns="0" bIns="0" rtlCol="0"/>
          <a:lstStyle/>
          <a:p/>
        </p:txBody>
      </p:sp>
      <p:sp>
        <p:nvSpPr>
          <p:cNvPr id="11" name="object 11"/>
          <p:cNvSpPr/>
          <p:nvPr/>
        </p:nvSpPr>
        <p:spPr>
          <a:xfrm>
            <a:off x="737234" y="6149824"/>
            <a:ext cx="3438525" cy="352425"/>
          </a:xfrm>
          <a:prstGeom prst="rect">
            <a:avLst/>
          </a:prstGeom>
          <a:blipFill>
            <a:blip r:embed="rId7" cstate="print"/>
            <a:stretch>
              <a:fillRect/>
            </a:stretch>
          </a:blipFill>
        </p:spPr>
        <p:txBody>
          <a:bodyPr wrap="square" lIns="0" tIns="0" rIns="0" bIns="0" rtlCol="0"/>
          <a:lstStyle/>
          <a:p/>
        </p:txBody>
      </p:sp>
      <p:sp>
        <p:nvSpPr>
          <p:cNvPr id="12" name="object 12"/>
          <p:cNvSpPr txBox="1"/>
          <p:nvPr/>
        </p:nvSpPr>
        <p:spPr>
          <a:xfrm>
            <a:off x="4632959" y="6267298"/>
            <a:ext cx="396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(10.21)</a:t>
            </a:r>
            <a:endParaRPr sz="1000">
              <a:latin typeface="Times New Roman"/>
              <a:cs typeface="Times New Roman"/>
            </a:endParaRPr>
          </a:p>
        </p:txBody>
      </p:sp>
      <p:sp>
        <p:nvSpPr>
          <p:cNvPr id="13" name="object 13"/>
          <p:cNvSpPr txBox="1"/>
          <p:nvPr/>
        </p:nvSpPr>
        <p:spPr>
          <a:xfrm>
            <a:off x="1215644" y="1600302"/>
            <a:ext cx="214122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for both components at the temperature</a:t>
            </a:r>
            <a:r>
              <a:rPr dirty="0" sz="1000" spc="-90">
                <a:solidFill>
                  <a:srgbClr val="010202"/>
                </a:solidFill>
                <a:latin typeface="Times New Roman"/>
                <a:cs typeface="Times New Roman"/>
              </a:rPr>
              <a:t> </a:t>
            </a:r>
            <a:r>
              <a:rPr dirty="0" sz="1000" spc="-80" i="1">
                <a:solidFill>
                  <a:srgbClr val="010202"/>
                </a:solidFill>
                <a:latin typeface="Times New Roman"/>
                <a:cs typeface="Times New Roman"/>
              </a:rPr>
              <a:t>T.</a:t>
            </a:r>
            <a:endParaRPr sz="1000">
              <a:latin typeface="Times New Roman"/>
              <a:cs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31" y="2731922"/>
            <a:ext cx="105727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being equal to exp</a:t>
            </a:r>
            <a:r>
              <a:rPr dirty="0" sz="1000" spc="120">
                <a:solidFill>
                  <a:srgbClr val="010202"/>
                </a:solidFill>
                <a:latin typeface="Times New Roman"/>
                <a:cs typeface="Times New Roman"/>
              </a:rPr>
              <a:t> </a:t>
            </a:r>
            <a:r>
              <a:rPr dirty="0" sz="1000">
                <a:solidFill>
                  <a:srgbClr val="010202"/>
                </a:solidFill>
                <a:latin typeface="Times New Roman"/>
                <a:cs typeface="Times New Roman"/>
              </a:rPr>
              <a:t>(</a:t>
            </a:r>
            <a:endParaRPr sz="1000">
              <a:latin typeface="Times New Roman"/>
              <a:cs typeface="Times New Roman"/>
            </a:endParaRPr>
          </a:p>
        </p:txBody>
      </p:sp>
      <p:sp>
        <p:nvSpPr>
          <p:cNvPr id="3" name="object 3"/>
          <p:cNvSpPr/>
          <p:nvPr/>
        </p:nvSpPr>
        <p:spPr>
          <a:xfrm>
            <a:off x="1498917" y="2760497"/>
            <a:ext cx="609600" cy="1524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2105342" y="2719221"/>
            <a:ext cx="293560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When</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measured</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on</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one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or</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other</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two</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activity</a:t>
            </a:r>
            <a:endParaRPr sz="1000">
              <a:latin typeface="Times New Roman"/>
              <a:cs typeface="Times New Roman"/>
            </a:endParaRPr>
          </a:p>
        </p:txBody>
      </p:sp>
      <p:sp>
        <p:nvSpPr>
          <p:cNvPr id="5" name="object 5"/>
          <p:cNvSpPr/>
          <p:nvPr/>
        </p:nvSpPr>
        <p:spPr>
          <a:xfrm>
            <a:off x="724852" y="5562917"/>
            <a:ext cx="685800" cy="14287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2963608" y="5686742"/>
            <a:ext cx="2078989"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 and when measured on their</a:t>
            </a:r>
            <a:r>
              <a:rPr dirty="0" sz="1000" spc="-95">
                <a:solidFill>
                  <a:srgbClr val="010202"/>
                </a:solidFill>
                <a:latin typeface="Times New Roman"/>
                <a:cs typeface="Times New Roman"/>
              </a:rPr>
              <a:t> </a:t>
            </a:r>
            <a:r>
              <a:rPr dirty="0" sz="1000">
                <a:solidFill>
                  <a:srgbClr val="010202"/>
                </a:solidFill>
                <a:latin typeface="Times New Roman"/>
                <a:cs typeface="Times New Roman"/>
              </a:rPr>
              <a:t>respective</a:t>
            </a:r>
            <a:endParaRPr sz="1000">
              <a:latin typeface="Times New Roman"/>
              <a:cs typeface="Times New Roman"/>
            </a:endParaRPr>
          </a:p>
        </p:txBody>
      </p:sp>
      <p:sp>
        <p:nvSpPr>
          <p:cNvPr id="7" name="object 7"/>
          <p:cNvSpPr txBox="1"/>
          <p:nvPr/>
        </p:nvSpPr>
        <p:spPr>
          <a:xfrm>
            <a:off x="444563" y="5661342"/>
            <a:ext cx="1945639" cy="431800"/>
          </a:xfrm>
          <a:prstGeom prst="rect">
            <a:avLst/>
          </a:prstGeom>
        </p:spPr>
        <p:txBody>
          <a:bodyPr wrap="square" lIns="0" tIns="12700" rIns="0" bIns="0" rtlCol="0" vert="horz">
            <a:spAutoFit/>
          </a:bodyPr>
          <a:lstStyle/>
          <a:p>
            <a:pPr marL="12700" marR="5080">
              <a:lnSpc>
                <a:spcPct val="133300"/>
              </a:lnSpc>
              <a:spcBef>
                <a:spcPts val="100"/>
              </a:spcBef>
            </a:pPr>
            <a:r>
              <a:rPr dirty="0" sz="1000">
                <a:solidFill>
                  <a:srgbClr val="010202"/>
                </a:solidFill>
                <a:latin typeface="Times New Roman"/>
                <a:cs typeface="Times New Roman"/>
              </a:rPr>
              <a:t>scales, vary in the constant ratio exp</a:t>
            </a:r>
            <a:r>
              <a:rPr dirty="0" sz="1000" spc="-100">
                <a:solidFill>
                  <a:srgbClr val="010202"/>
                </a:solidFill>
                <a:latin typeface="Times New Roman"/>
                <a:cs typeface="Times New Roman"/>
              </a:rPr>
              <a:t> </a:t>
            </a:r>
            <a:r>
              <a:rPr dirty="0" sz="1000">
                <a:solidFill>
                  <a:srgbClr val="010202"/>
                </a:solidFill>
                <a:latin typeface="Times New Roman"/>
                <a:cs typeface="Times New Roman"/>
              </a:rPr>
              <a:t>(  </a:t>
            </a:r>
            <a:r>
              <a:rPr dirty="0" sz="1000" spc="-5">
                <a:solidFill>
                  <a:srgbClr val="010202"/>
                </a:solidFill>
                <a:latin typeface="Times New Roman"/>
                <a:cs typeface="Times New Roman"/>
              </a:rPr>
              <a:t>scales, are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identical.</a:t>
            </a:r>
            <a:endParaRPr sz="1000">
              <a:latin typeface="Times New Roman"/>
              <a:cs typeface="Times New Roman"/>
            </a:endParaRPr>
          </a:p>
        </p:txBody>
      </p:sp>
      <p:sp>
        <p:nvSpPr>
          <p:cNvPr id="8" name="object 8"/>
          <p:cNvSpPr txBox="1"/>
          <p:nvPr/>
        </p:nvSpPr>
        <p:spPr>
          <a:xfrm>
            <a:off x="1019210" y="403223"/>
            <a:ext cx="4035425" cy="426084"/>
          </a:xfrm>
          <a:prstGeom prst="rect">
            <a:avLst/>
          </a:prstGeom>
        </p:spPr>
        <p:txBody>
          <a:bodyPr wrap="square" lIns="0" tIns="12700" rIns="0" bIns="0" rtlCol="0" vert="horz">
            <a:spAutoFit/>
          </a:bodyPr>
          <a:lstStyle/>
          <a:p>
            <a:pPr algn="r" marR="17145">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  </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333</a:t>
            </a:r>
            <a:endParaRPr sz="1000">
              <a:latin typeface="Times New Roman"/>
              <a:cs typeface="Times New Roman"/>
            </a:endParaRPr>
          </a:p>
          <a:p>
            <a:pPr algn="r" marR="5080">
              <a:lnSpc>
                <a:spcPct val="100000"/>
              </a:lnSpc>
              <a:spcBef>
                <a:spcPts val="755"/>
              </a:spcBef>
            </a:pPr>
            <a:r>
              <a:rPr dirty="0" sz="1000" spc="-5">
                <a:solidFill>
                  <a:srgbClr val="010202"/>
                </a:solidFill>
                <a:latin typeface="Times New Roman"/>
                <a:cs typeface="Times New Roman"/>
              </a:rPr>
              <a:t>is</a:t>
            </a:r>
            <a:r>
              <a:rPr dirty="0" sz="1000" spc="105">
                <a:solidFill>
                  <a:srgbClr val="010202"/>
                </a:solidFill>
                <a:latin typeface="Times New Roman"/>
                <a:cs typeface="Times New Roman"/>
              </a:rPr>
              <a:t> </a:t>
            </a:r>
            <a:r>
              <a:rPr dirty="0" sz="1000">
                <a:solidFill>
                  <a:srgbClr val="010202"/>
                </a:solidFill>
                <a:latin typeface="Times New Roman"/>
                <a:cs typeface="Times New Roman"/>
              </a:rPr>
              <a:t>a</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positive</a:t>
            </a:r>
            <a:r>
              <a:rPr dirty="0" sz="1000" spc="105">
                <a:solidFill>
                  <a:srgbClr val="010202"/>
                </a:solidFill>
                <a:latin typeface="Times New Roman"/>
                <a:cs typeface="Times New Roman"/>
              </a:rPr>
              <a:t> </a:t>
            </a:r>
            <a:r>
              <a:rPr dirty="0" sz="1000" spc="-15">
                <a:solidFill>
                  <a:srgbClr val="010202"/>
                </a:solidFill>
                <a:latin typeface="Times New Roman"/>
                <a:cs typeface="Times New Roman"/>
              </a:rPr>
              <a:t>quantity,</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thus</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activity</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00">
                <a:solidFill>
                  <a:srgbClr val="010202"/>
                </a:solidFill>
                <a:latin typeface="Times New Roman"/>
                <a:cs typeface="Times New Roman"/>
              </a:rPr>
              <a:t> </a:t>
            </a:r>
            <a:r>
              <a:rPr dirty="0" sz="1000" i="1">
                <a:solidFill>
                  <a:srgbClr val="010202"/>
                </a:solidFill>
                <a:latin typeface="Times New Roman"/>
                <a:cs typeface="Times New Roman"/>
              </a:rPr>
              <a:t>B</a:t>
            </a:r>
            <a:r>
              <a:rPr dirty="0" sz="1000" spc="110" i="1">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any</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solution</a:t>
            </a:r>
            <a:endParaRPr sz="1000">
              <a:latin typeface="Times New Roman"/>
              <a:cs typeface="Times New Roman"/>
            </a:endParaRPr>
          </a:p>
        </p:txBody>
      </p:sp>
      <p:sp>
        <p:nvSpPr>
          <p:cNvPr id="9" name="object 9"/>
          <p:cNvSpPr txBox="1"/>
          <p:nvPr/>
        </p:nvSpPr>
        <p:spPr>
          <a:xfrm>
            <a:off x="419004" y="803846"/>
            <a:ext cx="4661535" cy="1896745"/>
          </a:xfrm>
          <a:prstGeom prst="rect">
            <a:avLst/>
          </a:prstGeom>
        </p:spPr>
        <p:txBody>
          <a:bodyPr wrap="square" lIns="0" tIns="12700" rIns="0" bIns="0" rtlCol="0" vert="horz">
            <a:spAutoFit/>
          </a:bodyPr>
          <a:lstStyle/>
          <a:p>
            <a:pPr algn="just" marL="50165" marR="30480" indent="-635">
              <a:lnSpc>
                <a:spcPct val="100000"/>
              </a:lnSpc>
              <a:spcBef>
                <a:spcPts val="100"/>
              </a:spcBef>
            </a:pPr>
            <a:r>
              <a:rPr dirty="0" sz="1000">
                <a:solidFill>
                  <a:srgbClr val="010202"/>
                </a:solidFill>
                <a:latin typeface="Times New Roman"/>
                <a:cs typeface="Times New Roman"/>
              </a:rPr>
              <a:t>with respect to solid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as the standard state is less than the activity of </a:t>
            </a:r>
            <a:r>
              <a:rPr dirty="0" sz="1000" i="1">
                <a:solidFill>
                  <a:srgbClr val="010202"/>
                </a:solidFill>
                <a:latin typeface="Times New Roman"/>
                <a:cs typeface="Times New Roman"/>
              </a:rPr>
              <a:t>B </a:t>
            </a:r>
            <a:r>
              <a:rPr dirty="0" sz="1000">
                <a:solidFill>
                  <a:srgbClr val="010202"/>
                </a:solidFill>
                <a:latin typeface="Times New Roman"/>
                <a:cs typeface="Times New Roman"/>
              </a:rPr>
              <a:t>with respect to  </a:t>
            </a:r>
            <a:r>
              <a:rPr dirty="0" sz="1000" spc="-5">
                <a:solidFill>
                  <a:srgbClr val="010202"/>
                </a:solidFill>
                <a:latin typeface="Times New Roman"/>
                <a:cs typeface="Times New Roman"/>
              </a:rPr>
              <a:t>liquid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as the standard state, where both activities are measured on the same (solid or  liquid)</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activity</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scale.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For</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pure</a:t>
            </a:r>
            <a:r>
              <a:rPr dirty="0" sz="1000" spc="45">
                <a:solidFill>
                  <a:srgbClr val="010202"/>
                </a:solidFill>
                <a:latin typeface="Times New Roman"/>
                <a:cs typeface="Times New Roman"/>
              </a:rPr>
              <a:t> </a:t>
            </a:r>
            <a:r>
              <a:rPr dirty="0" sz="1000" i="1">
                <a:solidFill>
                  <a:srgbClr val="010202"/>
                </a:solidFill>
                <a:latin typeface="Times New Roman"/>
                <a:cs typeface="Times New Roman"/>
              </a:rPr>
              <a:t>B</a:t>
            </a:r>
            <a:r>
              <a:rPr dirty="0" sz="1000" spc="50" i="1">
                <a:solidFill>
                  <a:srgbClr val="010202"/>
                </a:solidFill>
                <a:latin typeface="Times New Roman"/>
                <a:cs typeface="Times New Roman"/>
              </a:rPr>
              <a:t> </a:t>
            </a:r>
            <a:r>
              <a:rPr dirty="0" sz="1000" i="1">
                <a:solidFill>
                  <a:srgbClr val="010202"/>
                </a:solidFill>
                <a:latin typeface="Times New Roman"/>
                <a:cs typeface="Times New Roman"/>
              </a:rPr>
              <a:t>a</a:t>
            </a:r>
            <a:r>
              <a:rPr dirty="0" baseline="-33333" sz="1125" i="1">
                <a:solidFill>
                  <a:srgbClr val="010202"/>
                </a:solidFill>
                <a:latin typeface="Times New Roman"/>
                <a:cs typeface="Times New Roman"/>
              </a:rPr>
              <a:t>B(s)</a:t>
            </a:r>
            <a:r>
              <a:rPr dirty="0" sz="1000" i="1">
                <a:solidFill>
                  <a:srgbClr val="010202"/>
                </a:solidFill>
                <a:latin typeface="Times New Roman"/>
                <a:cs typeface="Times New Roman"/>
              </a:rPr>
              <a:t>&gt;a</a:t>
            </a:r>
            <a:r>
              <a:rPr dirty="0" baseline="-33333" sz="1125" i="1">
                <a:solidFill>
                  <a:srgbClr val="010202"/>
                </a:solidFill>
                <a:latin typeface="Times New Roman"/>
                <a:cs typeface="Times New Roman"/>
              </a:rPr>
              <a:t>B(l)</a:t>
            </a:r>
            <a:r>
              <a:rPr dirty="0" baseline="-33333" sz="1125" spc="172" i="1">
                <a:solidFill>
                  <a:srgbClr val="010202"/>
                </a:solidFill>
                <a:latin typeface="Times New Roman"/>
                <a:cs typeface="Times New Roman"/>
              </a:rPr>
              <a:t> </a:t>
            </a:r>
            <a:r>
              <a:rPr dirty="0" sz="1000">
                <a:solidFill>
                  <a:srgbClr val="010202"/>
                </a:solidFill>
                <a:latin typeface="Times New Roman"/>
                <a:cs typeface="Times New Roman"/>
              </a:rPr>
              <a:t>i.e.,</a:t>
            </a:r>
            <a:r>
              <a:rPr dirty="0" sz="1000" spc="50">
                <a:solidFill>
                  <a:srgbClr val="010202"/>
                </a:solidFill>
                <a:latin typeface="Times New Roman"/>
                <a:cs typeface="Times New Roman"/>
              </a:rPr>
              <a:t> </a:t>
            </a:r>
            <a:r>
              <a:rPr dirty="0" sz="1000" i="1">
                <a:solidFill>
                  <a:srgbClr val="010202"/>
                </a:solidFill>
                <a:latin typeface="Times New Roman"/>
                <a:cs typeface="Times New Roman"/>
              </a:rPr>
              <a:t>gn&gt;mn</a:t>
            </a:r>
            <a:r>
              <a:rPr dirty="0" sz="1000" spc="50" i="1">
                <a:solidFill>
                  <a:srgbClr val="010202"/>
                </a:solidFill>
                <a:latin typeface="Times New Roman"/>
                <a:cs typeface="Times New Roman"/>
              </a:rPr>
              <a:t> </a:t>
            </a:r>
            <a:r>
              <a:rPr dirty="0" sz="1000">
                <a:solidFill>
                  <a:srgbClr val="010202"/>
                </a:solidFill>
                <a:latin typeface="Times New Roman"/>
                <a:cs typeface="Times New Roman"/>
              </a:rPr>
              <a:t>in</a:t>
            </a:r>
            <a:r>
              <a:rPr dirty="0" sz="1000" spc="50">
                <a:solidFill>
                  <a:srgbClr val="010202"/>
                </a:solidFill>
                <a:latin typeface="Times New Roman"/>
                <a:cs typeface="Times New Roman"/>
              </a:rPr>
              <a:t> </a:t>
            </a:r>
            <a:r>
              <a:rPr dirty="0" sz="1000">
                <a:solidFill>
                  <a:srgbClr val="010202"/>
                </a:solidFill>
                <a:latin typeface="Times New Roman"/>
                <a:cs typeface="Times New Roman"/>
              </a:rPr>
              <a:t>Fig.</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10.8</a:t>
            </a:r>
            <a:r>
              <a:rPr dirty="0" sz="1000" spc="-5" i="1">
                <a:solidFill>
                  <a:srgbClr val="010202"/>
                </a:solidFill>
                <a:latin typeface="Times New Roman"/>
                <a:cs typeface="Times New Roman"/>
              </a:rPr>
              <a:t>c</a:t>
            </a:r>
            <a:r>
              <a:rPr dirty="0" sz="1000" spc="-5">
                <a:solidFill>
                  <a:srgbClr val="010202"/>
                </a:solidFill>
                <a:latin typeface="Times New Roman"/>
                <a:cs typeface="Times New Roman"/>
              </a:rPr>
              <a:t>,</a:t>
            </a:r>
            <a:r>
              <a:rPr dirty="0" sz="1000" spc="50">
                <a:solidFill>
                  <a:srgbClr val="010202"/>
                </a:solidFill>
                <a:latin typeface="Times New Roman"/>
                <a:cs typeface="Times New Roman"/>
              </a:rPr>
              <a:t> </a:t>
            </a:r>
            <a:r>
              <a:rPr dirty="0" sz="1000">
                <a:solidFill>
                  <a:srgbClr val="010202"/>
                </a:solidFill>
                <a:latin typeface="Times New Roman"/>
                <a:cs typeface="Times New Roman"/>
              </a:rPr>
              <a:t>and,</a:t>
            </a:r>
            <a:r>
              <a:rPr dirty="0" sz="1000" spc="55">
                <a:solidFill>
                  <a:srgbClr val="010202"/>
                </a:solidFill>
                <a:latin typeface="Times New Roman"/>
                <a:cs typeface="Times New Roman"/>
              </a:rPr>
              <a:t> </a:t>
            </a:r>
            <a:r>
              <a:rPr dirty="0" sz="1000">
                <a:solidFill>
                  <a:srgbClr val="010202"/>
                </a:solidFill>
                <a:latin typeface="Times New Roman"/>
                <a:cs typeface="Times New Roman"/>
              </a:rPr>
              <a:t>if</a:t>
            </a:r>
            <a:r>
              <a:rPr dirty="0" sz="1000" spc="45">
                <a:solidFill>
                  <a:srgbClr val="010202"/>
                </a:solidFill>
                <a:latin typeface="Times New Roman"/>
                <a:cs typeface="Times New Roman"/>
              </a:rPr>
              <a:t> </a:t>
            </a:r>
            <a:r>
              <a:rPr dirty="0" sz="1000" spc="-5" i="1">
                <a:solidFill>
                  <a:srgbClr val="010202"/>
                </a:solidFill>
                <a:latin typeface="Times New Roman"/>
                <a:cs typeface="Times New Roman"/>
              </a:rPr>
              <a:t>gn=</a:t>
            </a:r>
            <a:r>
              <a:rPr dirty="0" sz="1000" spc="-5">
                <a:solidFill>
                  <a:srgbClr val="010202"/>
                </a:solidFill>
                <a:latin typeface="Times New Roman"/>
                <a:cs typeface="Times New Roman"/>
              </a:rPr>
              <a:t>1,</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a:p>
            <a:pPr algn="just" marL="38100" marR="43180" indent="1377315">
              <a:lnSpc>
                <a:spcPct val="100000"/>
              </a:lnSpc>
              <a:spcBef>
                <a:spcPts val="330"/>
              </a:spcBef>
            </a:pPr>
            <a:r>
              <a:rPr dirty="0" sz="1000" spc="-5">
                <a:solidFill>
                  <a:srgbClr val="010202"/>
                </a:solidFill>
                <a:latin typeface="Times New Roman"/>
                <a:cs typeface="Times New Roman"/>
              </a:rPr>
              <a:t>Equation (10.21) simply states that the length of the tangential  intercept from any point on the curve </a:t>
            </a:r>
            <a:r>
              <a:rPr dirty="0" sz="1000" i="1">
                <a:solidFill>
                  <a:srgbClr val="010202"/>
                </a:solidFill>
                <a:latin typeface="Times New Roman"/>
                <a:cs typeface="Times New Roman"/>
              </a:rPr>
              <a:t>aefb, </a:t>
            </a:r>
            <a:r>
              <a:rPr dirty="0" sz="1000" spc="-5">
                <a:solidFill>
                  <a:srgbClr val="010202"/>
                </a:solidFill>
                <a:latin typeface="Times New Roman"/>
                <a:cs typeface="Times New Roman"/>
              </a:rPr>
              <a:t>measured from </a:t>
            </a:r>
            <a:r>
              <a:rPr dirty="0" sz="1000" i="1">
                <a:solidFill>
                  <a:srgbClr val="010202"/>
                </a:solidFill>
                <a:latin typeface="Times New Roman"/>
                <a:cs typeface="Times New Roman"/>
              </a:rPr>
              <a:t>b</a:t>
            </a:r>
            <a:r>
              <a:rPr dirty="0" sz="1000">
                <a:solidFill>
                  <a:srgbClr val="010202"/>
                </a:solidFill>
                <a:latin typeface="Times New Roman"/>
                <a:cs typeface="Times New Roman"/>
              </a:rPr>
              <a:t>+ </a:t>
            </a:r>
            <a:r>
              <a:rPr dirty="0" sz="1000" spc="-5">
                <a:solidFill>
                  <a:srgbClr val="010202"/>
                </a:solidFill>
                <a:latin typeface="Times New Roman"/>
                <a:cs typeface="Times New Roman"/>
              </a:rPr>
              <a:t>the length </a:t>
            </a:r>
            <a:r>
              <a:rPr dirty="0" sz="1000" spc="-5" i="1">
                <a:solidFill>
                  <a:srgbClr val="010202"/>
                </a:solidFill>
                <a:latin typeface="Times New Roman"/>
                <a:cs typeface="Times New Roman"/>
              </a:rPr>
              <a:t>bd</a:t>
            </a:r>
            <a:r>
              <a:rPr dirty="0" sz="1000" spc="-5">
                <a:solidFill>
                  <a:srgbClr val="010202"/>
                </a:solidFill>
                <a:latin typeface="Times New Roman"/>
                <a:cs typeface="Times New Roman"/>
              </a:rPr>
              <a:t>=the length of  the tangential intercept from the same point on the curve measured from </a:t>
            </a:r>
            <a:r>
              <a:rPr dirty="0" sz="1000" i="1">
                <a:solidFill>
                  <a:srgbClr val="010202"/>
                </a:solidFill>
                <a:latin typeface="Times New Roman"/>
                <a:cs typeface="Times New Roman"/>
              </a:rPr>
              <a:t>d, </a:t>
            </a:r>
            <a:r>
              <a:rPr dirty="0" sz="1000" spc="-5">
                <a:solidFill>
                  <a:srgbClr val="010202"/>
                </a:solidFill>
                <a:latin typeface="Times New Roman"/>
                <a:cs typeface="Times New Roman"/>
              </a:rPr>
              <a:t>which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restatement of Eq.</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(10.21).</a:t>
            </a:r>
            <a:endParaRPr sz="1000">
              <a:latin typeface="Times New Roman"/>
              <a:cs typeface="Times New Roman"/>
            </a:endParaRPr>
          </a:p>
          <a:p>
            <a:pPr algn="just" marL="38100" marR="42545" indent="127000">
              <a:lnSpc>
                <a:spcPct val="100000"/>
              </a:lnSpc>
            </a:pPr>
            <a:r>
              <a:rPr dirty="0" sz="1000" spc="-5">
                <a:solidFill>
                  <a:srgbClr val="010202"/>
                </a:solidFill>
                <a:latin typeface="Times New Roman"/>
                <a:cs typeface="Times New Roman"/>
              </a:rPr>
              <a:t>If pure liquid </a:t>
            </a:r>
            <a:r>
              <a:rPr dirty="0" sz="1000" i="1">
                <a:solidFill>
                  <a:srgbClr val="010202"/>
                </a:solidFill>
                <a:latin typeface="Times New Roman"/>
                <a:cs typeface="Times New Roman"/>
              </a:rPr>
              <a:t>B </a:t>
            </a:r>
            <a:r>
              <a:rPr dirty="0" sz="1000">
                <a:solidFill>
                  <a:srgbClr val="010202"/>
                </a:solidFill>
                <a:latin typeface="Times New Roman"/>
                <a:cs typeface="Times New Roman"/>
              </a:rPr>
              <a:t>is chosen as the standard state and is located at the point </a:t>
            </a:r>
            <a:r>
              <a:rPr dirty="0" sz="1000" spc="-5" i="1">
                <a:solidFill>
                  <a:srgbClr val="010202"/>
                </a:solidFill>
                <a:latin typeface="Times New Roman"/>
                <a:cs typeface="Times New Roman"/>
              </a:rPr>
              <a:t>m, </a:t>
            </a:r>
            <a:r>
              <a:rPr dirty="0" sz="1000">
                <a:solidFill>
                  <a:srgbClr val="010202"/>
                </a:solidFill>
                <a:latin typeface="Times New Roman"/>
                <a:cs typeface="Times New Roman"/>
              </a:rPr>
              <a:t>then the  </a:t>
            </a:r>
            <a:r>
              <a:rPr dirty="0" sz="1000" spc="-5">
                <a:solidFill>
                  <a:srgbClr val="010202"/>
                </a:solidFill>
                <a:latin typeface="Times New Roman"/>
                <a:cs typeface="Times New Roman"/>
              </a:rPr>
              <a:t>length </a:t>
            </a:r>
            <a:r>
              <a:rPr dirty="0" sz="1000" spc="-5" i="1">
                <a:solidFill>
                  <a:srgbClr val="010202"/>
                </a:solidFill>
                <a:latin typeface="Times New Roman"/>
                <a:cs typeface="Times New Roman"/>
              </a:rPr>
              <a:t>mn </a:t>
            </a:r>
            <a:r>
              <a:rPr dirty="0" sz="1000" spc="-5">
                <a:solidFill>
                  <a:srgbClr val="010202"/>
                </a:solidFill>
                <a:latin typeface="Times New Roman"/>
                <a:cs typeface="Times New Roman"/>
              </a:rPr>
              <a:t>is, by definition, </a:t>
            </a:r>
            <a:r>
              <a:rPr dirty="0" sz="1000" spc="-15">
                <a:solidFill>
                  <a:srgbClr val="010202"/>
                </a:solidFill>
                <a:latin typeface="Times New Roman"/>
                <a:cs typeface="Times New Roman"/>
              </a:rPr>
              <a:t>unity, </a:t>
            </a:r>
            <a:r>
              <a:rPr dirty="0" sz="1000" spc="-5">
                <a:solidFill>
                  <a:srgbClr val="010202"/>
                </a:solidFill>
                <a:latin typeface="Times New Roman"/>
                <a:cs typeface="Times New Roman"/>
              </a:rPr>
              <a:t>and this defines the liquid standard state activity scale.  </a:t>
            </a:r>
            <a:r>
              <a:rPr dirty="0" sz="1000" spc="-15">
                <a:solidFill>
                  <a:srgbClr val="010202"/>
                </a:solidFill>
                <a:latin typeface="Times New Roman"/>
                <a:cs typeface="Times New Roman"/>
              </a:rPr>
              <a:t>Raoult’s </a:t>
            </a:r>
            <a:r>
              <a:rPr dirty="0" sz="1000" spc="-5">
                <a:solidFill>
                  <a:srgbClr val="010202"/>
                </a:solidFill>
                <a:latin typeface="Times New Roman"/>
                <a:cs typeface="Times New Roman"/>
              </a:rPr>
              <a:t>law on this scale is given by the line </a:t>
            </a:r>
            <a:r>
              <a:rPr dirty="0" sz="1000" spc="-5" i="1">
                <a:solidFill>
                  <a:srgbClr val="010202"/>
                </a:solidFill>
                <a:latin typeface="Times New Roman"/>
                <a:cs typeface="Times New Roman"/>
              </a:rPr>
              <a:t>jm, </a:t>
            </a:r>
            <a:r>
              <a:rPr dirty="0" sz="1000">
                <a:solidFill>
                  <a:srgbClr val="010202"/>
                </a:solidFill>
                <a:latin typeface="Times New Roman"/>
                <a:cs typeface="Times New Roman"/>
              </a:rPr>
              <a:t>and the activities of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in solution, with  </a:t>
            </a:r>
            <a:r>
              <a:rPr dirty="0" sz="1000">
                <a:solidFill>
                  <a:srgbClr val="010202"/>
                </a:solidFill>
                <a:latin typeface="Times New Roman"/>
                <a:cs typeface="Times New Roman"/>
              </a:rPr>
              <a:t>respect to pure liquid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having unit </a:t>
            </a:r>
            <a:r>
              <a:rPr dirty="0" sz="1000" spc="-15">
                <a:solidFill>
                  <a:srgbClr val="010202"/>
                </a:solidFill>
                <a:latin typeface="Times New Roman"/>
                <a:cs typeface="Times New Roman"/>
              </a:rPr>
              <a:t>activity, </a:t>
            </a:r>
            <a:r>
              <a:rPr dirty="0" sz="1000" spc="-5">
                <a:solidFill>
                  <a:srgbClr val="010202"/>
                </a:solidFill>
                <a:latin typeface="Times New Roman"/>
                <a:cs typeface="Times New Roman"/>
              </a:rPr>
              <a:t>are represented by the line </a:t>
            </a:r>
            <a:r>
              <a:rPr dirty="0" sz="1000" i="1">
                <a:solidFill>
                  <a:srgbClr val="010202"/>
                </a:solidFill>
                <a:latin typeface="Times New Roman"/>
                <a:cs typeface="Times New Roman"/>
              </a:rPr>
              <a:t>mlkj. </a:t>
            </a:r>
            <a:r>
              <a:rPr dirty="0" sz="1000" spc="-5">
                <a:solidFill>
                  <a:srgbClr val="010202"/>
                </a:solidFill>
                <a:latin typeface="Times New Roman"/>
                <a:cs typeface="Times New Roman"/>
              </a:rPr>
              <a:t>The activity  </a:t>
            </a:r>
            <a:r>
              <a:rPr dirty="0" sz="1000">
                <a:solidFill>
                  <a:srgbClr val="010202"/>
                </a:solidFill>
                <a:latin typeface="Times New Roman"/>
                <a:cs typeface="Times New Roman"/>
              </a:rPr>
              <a:t>of</a:t>
            </a:r>
            <a:r>
              <a:rPr dirty="0" sz="1000" spc="105">
                <a:solidFill>
                  <a:srgbClr val="010202"/>
                </a:solidFill>
                <a:latin typeface="Times New Roman"/>
                <a:cs typeface="Times New Roman"/>
              </a:rPr>
              <a:t> </a:t>
            </a:r>
            <a:r>
              <a:rPr dirty="0" sz="1000">
                <a:solidFill>
                  <a:srgbClr val="010202"/>
                </a:solidFill>
                <a:latin typeface="Times New Roman"/>
                <a:cs typeface="Times New Roman"/>
              </a:rPr>
              <a:t>solid</a:t>
            </a:r>
            <a:r>
              <a:rPr dirty="0" sz="1000" spc="100">
                <a:solidFill>
                  <a:srgbClr val="010202"/>
                </a:solidFill>
                <a:latin typeface="Times New Roman"/>
                <a:cs typeface="Times New Roman"/>
              </a:rPr>
              <a:t> </a:t>
            </a:r>
            <a:r>
              <a:rPr dirty="0" sz="1000" i="1">
                <a:solidFill>
                  <a:srgbClr val="010202"/>
                </a:solidFill>
                <a:latin typeface="Times New Roman"/>
                <a:cs typeface="Times New Roman"/>
              </a:rPr>
              <a:t>B,</a:t>
            </a:r>
            <a:r>
              <a:rPr dirty="0" sz="1000" spc="110" i="1">
                <a:solidFill>
                  <a:srgbClr val="010202"/>
                </a:solidFill>
                <a:latin typeface="Times New Roman"/>
                <a:cs typeface="Times New Roman"/>
              </a:rPr>
              <a:t> </a:t>
            </a:r>
            <a:r>
              <a:rPr dirty="0" sz="1000">
                <a:solidFill>
                  <a:srgbClr val="010202"/>
                </a:solidFill>
                <a:latin typeface="Times New Roman"/>
                <a:cs typeface="Times New Roman"/>
              </a:rPr>
              <a:t>located</a:t>
            </a:r>
            <a:r>
              <a:rPr dirty="0" sz="1000" spc="105">
                <a:solidFill>
                  <a:srgbClr val="010202"/>
                </a:solidFill>
                <a:latin typeface="Times New Roman"/>
                <a:cs typeface="Times New Roman"/>
              </a:rPr>
              <a:t> </a:t>
            </a:r>
            <a:r>
              <a:rPr dirty="0" sz="1000">
                <a:solidFill>
                  <a:srgbClr val="010202"/>
                </a:solidFill>
                <a:latin typeface="Times New Roman"/>
                <a:cs typeface="Times New Roman"/>
              </a:rPr>
              <a:t>at</a:t>
            </a:r>
            <a:r>
              <a:rPr dirty="0" sz="1000" spc="105">
                <a:solidFill>
                  <a:srgbClr val="010202"/>
                </a:solidFill>
                <a:latin typeface="Times New Roman"/>
                <a:cs typeface="Times New Roman"/>
              </a:rPr>
              <a:t> </a:t>
            </a:r>
            <a:r>
              <a:rPr dirty="0" sz="1000" i="1">
                <a:solidFill>
                  <a:srgbClr val="010202"/>
                </a:solidFill>
                <a:latin typeface="Times New Roman"/>
                <a:cs typeface="Times New Roman"/>
              </a:rPr>
              <a:t>g,</a:t>
            </a:r>
            <a:r>
              <a:rPr dirty="0" sz="1000" spc="105" i="1">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greater</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than</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unity</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on</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liquid</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standard</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state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activity</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scale,</a:t>
            </a:r>
            <a:endParaRPr sz="1000">
              <a:latin typeface="Times New Roman"/>
              <a:cs typeface="Times New Roman"/>
            </a:endParaRPr>
          </a:p>
        </p:txBody>
      </p:sp>
      <p:sp>
        <p:nvSpPr>
          <p:cNvPr id="10" name="object 10"/>
          <p:cNvSpPr txBox="1"/>
          <p:nvPr/>
        </p:nvSpPr>
        <p:spPr>
          <a:xfrm>
            <a:off x="457784" y="643750"/>
            <a:ext cx="167005" cy="177800"/>
          </a:xfrm>
          <a:prstGeom prst="rect">
            <a:avLst/>
          </a:prstGeom>
        </p:spPr>
        <p:txBody>
          <a:bodyPr wrap="square" lIns="0" tIns="12700" rIns="0" bIns="0" rtlCol="0" vert="horz">
            <a:spAutoFit/>
          </a:bodyPr>
          <a:lstStyle/>
          <a:p>
            <a:pPr marL="12700">
              <a:lnSpc>
                <a:spcPct val="100000"/>
              </a:lnSpc>
              <a:spcBef>
                <a:spcPts val="100"/>
              </a:spcBef>
            </a:pPr>
            <a:r>
              <a:rPr dirty="0" sz="1000" spc="-10">
                <a:solidFill>
                  <a:srgbClr val="010202"/>
                </a:solidFill>
                <a:latin typeface="Times New Roman"/>
                <a:cs typeface="Times New Roman"/>
              </a:rPr>
              <a:t>As</a:t>
            </a:r>
            <a:endParaRPr sz="1000">
              <a:latin typeface="Times New Roman"/>
              <a:cs typeface="Times New Roman"/>
            </a:endParaRPr>
          </a:p>
        </p:txBody>
      </p:sp>
      <p:sp>
        <p:nvSpPr>
          <p:cNvPr id="11" name="object 11"/>
          <p:cNvSpPr/>
          <p:nvPr/>
        </p:nvSpPr>
        <p:spPr>
          <a:xfrm>
            <a:off x="670115" y="697699"/>
            <a:ext cx="1000124" cy="161925"/>
          </a:xfrm>
          <a:prstGeom prst="rect">
            <a:avLst/>
          </a:prstGeom>
          <a:blipFill>
            <a:blip r:embed="rId4" cstate="print"/>
            <a:stretch>
              <a:fillRect/>
            </a:stretch>
          </a:blipFill>
        </p:spPr>
        <p:txBody>
          <a:bodyPr wrap="square" lIns="0" tIns="0" rIns="0" bIns="0" rtlCol="0"/>
          <a:lstStyle/>
          <a:p/>
        </p:txBody>
      </p:sp>
      <p:sp>
        <p:nvSpPr>
          <p:cNvPr id="12" name="object 12"/>
          <p:cNvSpPr/>
          <p:nvPr/>
        </p:nvSpPr>
        <p:spPr>
          <a:xfrm>
            <a:off x="475373" y="1332611"/>
            <a:ext cx="1323974" cy="142875"/>
          </a:xfrm>
          <a:prstGeom prst="rect">
            <a:avLst/>
          </a:prstGeom>
          <a:blipFill>
            <a:blip r:embed="rId5" cstate="print"/>
            <a:stretch>
              <a:fillRect/>
            </a:stretch>
          </a:blipFill>
        </p:spPr>
        <p:txBody>
          <a:bodyPr wrap="square" lIns="0" tIns="0" rIns="0" bIns="0" rtlCol="0"/>
          <a:lstStyle/>
          <a:p/>
        </p:txBody>
      </p:sp>
      <p:sp>
        <p:nvSpPr>
          <p:cNvPr id="13" name="object 13"/>
          <p:cNvSpPr/>
          <p:nvPr/>
        </p:nvSpPr>
        <p:spPr>
          <a:xfrm>
            <a:off x="3907015" y="2958223"/>
            <a:ext cx="600075" cy="142875"/>
          </a:xfrm>
          <a:prstGeom prst="rect">
            <a:avLst/>
          </a:prstGeom>
          <a:blipFill>
            <a:blip r:embed="rId6" cstate="print"/>
            <a:stretch>
              <a:fillRect/>
            </a:stretch>
          </a:blipFill>
        </p:spPr>
        <p:txBody>
          <a:bodyPr wrap="square" lIns="0" tIns="0" rIns="0" bIns="0" rtlCol="0"/>
          <a:lstStyle/>
          <a:p/>
        </p:txBody>
      </p:sp>
      <p:sp>
        <p:nvSpPr>
          <p:cNvPr id="14" name="object 14"/>
          <p:cNvSpPr/>
          <p:nvPr/>
        </p:nvSpPr>
        <p:spPr>
          <a:xfrm>
            <a:off x="478370" y="3614737"/>
            <a:ext cx="990600" cy="161925"/>
          </a:xfrm>
          <a:prstGeom prst="rect">
            <a:avLst/>
          </a:prstGeom>
          <a:blipFill>
            <a:blip r:embed="rId7" cstate="print"/>
            <a:stretch>
              <a:fillRect/>
            </a:stretch>
          </a:blipFill>
        </p:spPr>
        <p:txBody>
          <a:bodyPr wrap="square" lIns="0" tIns="0" rIns="0" bIns="0" rtlCol="0"/>
          <a:lstStyle/>
          <a:p/>
        </p:txBody>
      </p:sp>
      <p:sp>
        <p:nvSpPr>
          <p:cNvPr id="15" name="object 15"/>
          <p:cNvSpPr/>
          <p:nvPr/>
        </p:nvSpPr>
        <p:spPr>
          <a:xfrm>
            <a:off x="1210030" y="4029786"/>
            <a:ext cx="3162300" cy="133350"/>
          </a:xfrm>
          <a:prstGeom prst="rect">
            <a:avLst/>
          </a:prstGeom>
          <a:blipFill>
            <a:blip r:embed="rId8" cstate="print"/>
            <a:stretch>
              <a:fillRect/>
            </a:stretch>
          </a:blipFill>
        </p:spPr>
        <p:txBody>
          <a:bodyPr wrap="square" lIns="0" tIns="0" rIns="0" bIns="0" rtlCol="0"/>
          <a:lstStyle/>
          <a:p/>
        </p:txBody>
      </p:sp>
      <p:sp>
        <p:nvSpPr>
          <p:cNvPr id="16" name="object 16"/>
          <p:cNvSpPr txBox="1"/>
          <p:nvPr/>
        </p:nvSpPr>
        <p:spPr>
          <a:xfrm>
            <a:off x="330136" y="2906545"/>
            <a:ext cx="4830445" cy="2784475"/>
          </a:xfrm>
          <a:prstGeom prst="rect">
            <a:avLst/>
          </a:prstGeom>
        </p:spPr>
        <p:txBody>
          <a:bodyPr wrap="square" lIns="0" tIns="19050" rIns="0" bIns="0" rtlCol="0" vert="horz">
            <a:spAutoFit/>
          </a:bodyPr>
          <a:lstStyle/>
          <a:p>
            <a:pPr algn="just" marL="130810" marR="119380" indent="-4445">
              <a:lnSpc>
                <a:spcPct val="104200"/>
              </a:lnSpc>
              <a:spcBef>
                <a:spcPts val="150"/>
              </a:spcBef>
              <a:tabLst>
                <a:tab pos="4176395" algn="l"/>
              </a:tabLst>
            </a:pPr>
            <a:r>
              <a:rPr dirty="0" sz="1000" spc="-5">
                <a:solidFill>
                  <a:srgbClr val="010202"/>
                </a:solidFill>
                <a:latin typeface="Times New Roman"/>
                <a:cs typeface="Times New Roman"/>
              </a:rPr>
              <a:t>scales,  the  lines  </a:t>
            </a:r>
            <a:r>
              <a:rPr dirty="0" sz="1000" i="1">
                <a:solidFill>
                  <a:srgbClr val="010202"/>
                </a:solidFill>
                <a:latin typeface="Times New Roman"/>
                <a:cs typeface="Times New Roman"/>
              </a:rPr>
              <a:t>jihg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jklm  </a:t>
            </a:r>
            <a:r>
              <a:rPr dirty="0" sz="1000" spc="-5">
                <a:solidFill>
                  <a:srgbClr val="010202"/>
                </a:solidFill>
                <a:latin typeface="Times New Roman"/>
                <a:cs typeface="Times New Roman"/>
              </a:rPr>
              <a:t>vary  in  the  constant  ratio</a:t>
            </a:r>
            <a:r>
              <a:rPr dirty="0" sz="1000" spc="204">
                <a:solidFill>
                  <a:srgbClr val="010202"/>
                </a:solidFill>
                <a:latin typeface="Times New Roman"/>
                <a:cs typeface="Times New Roman"/>
              </a:rPr>
              <a:t> </a:t>
            </a:r>
            <a:r>
              <a:rPr dirty="0" sz="1000" spc="-5">
                <a:solidFill>
                  <a:srgbClr val="010202"/>
                </a:solidFill>
                <a:latin typeface="Times New Roman"/>
                <a:cs typeface="Times New Roman"/>
              </a:rPr>
              <a:t>exp  </a:t>
            </a:r>
            <a:r>
              <a:rPr dirty="0" sz="1000">
                <a:solidFill>
                  <a:srgbClr val="010202"/>
                </a:solidFill>
                <a:latin typeface="Times New Roman"/>
                <a:cs typeface="Times New Roman"/>
              </a:rPr>
              <a:t>(	</a:t>
            </a:r>
            <a:r>
              <a:rPr dirty="0" baseline="-5555" sz="1500">
                <a:solidFill>
                  <a:srgbClr val="010202"/>
                </a:solidFill>
                <a:latin typeface="Times New Roman"/>
                <a:cs typeface="Times New Roman"/>
              </a:rPr>
              <a:t>) but </a:t>
            </a:r>
            <a:r>
              <a:rPr dirty="0" baseline="-5555" sz="1500" spc="-7" i="1">
                <a:solidFill>
                  <a:srgbClr val="010202"/>
                </a:solidFill>
                <a:latin typeface="Times New Roman"/>
                <a:cs typeface="Times New Roman"/>
              </a:rPr>
              <a:t>jihg  </a:t>
            </a:r>
            <a:r>
              <a:rPr dirty="0" sz="1000" spc="-5">
                <a:solidFill>
                  <a:srgbClr val="010202"/>
                </a:solidFill>
                <a:latin typeface="Times New Roman"/>
                <a:cs typeface="Times New Roman"/>
              </a:rPr>
              <a:t>measured on the solid standard state activity scale is identical with </a:t>
            </a:r>
            <a:r>
              <a:rPr dirty="0" sz="1000" spc="-5" i="1">
                <a:solidFill>
                  <a:srgbClr val="010202"/>
                </a:solidFill>
                <a:latin typeface="Times New Roman"/>
                <a:cs typeface="Times New Roman"/>
              </a:rPr>
              <a:t>jklm </a:t>
            </a:r>
            <a:r>
              <a:rPr dirty="0" sz="1000" spc="-5">
                <a:solidFill>
                  <a:srgbClr val="010202"/>
                </a:solidFill>
                <a:latin typeface="Times New Roman"/>
                <a:cs typeface="Times New Roman"/>
              </a:rPr>
              <a:t>measured on the  liquid standard state activity</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scale.</a:t>
            </a:r>
            <a:endParaRPr sz="1000">
              <a:latin typeface="Times New Roman"/>
              <a:cs typeface="Times New Roman"/>
            </a:endParaRPr>
          </a:p>
          <a:p>
            <a:pPr marL="257810">
              <a:lnSpc>
                <a:spcPct val="100000"/>
              </a:lnSpc>
            </a:pPr>
            <a:r>
              <a:rPr dirty="0" sz="1000">
                <a:solidFill>
                  <a:srgbClr val="010202"/>
                </a:solidFill>
                <a:latin typeface="Times New Roman"/>
                <a:cs typeface="Times New Roman"/>
              </a:rPr>
              <a:t>The </a:t>
            </a:r>
            <a:r>
              <a:rPr dirty="0" sz="1000" spc="75">
                <a:solidFill>
                  <a:srgbClr val="010202"/>
                </a:solidFill>
                <a:latin typeface="Times New Roman"/>
                <a:cs typeface="Times New Roman"/>
              </a:rPr>
              <a:t> </a:t>
            </a:r>
            <a:r>
              <a:rPr dirty="0" sz="1000">
                <a:solidFill>
                  <a:srgbClr val="010202"/>
                </a:solidFill>
                <a:latin typeface="Times New Roman"/>
                <a:cs typeface="Times New Roman"/>
              </a:rPr>
              <a:t>variation </a:t>
            </a:r>
            <a:r>
              <a:rPr dirty="0" sz="1000" spc="80">
                <a:solidFill>
                  <a:srgbClr val="010202"/>
                </a:solidFill>
                <a:latin typeface="Times New Roman"/>
                <a:cs typeface="Times New Roman"/>
              </a:rPr>
              <a:t> </a:t>
            </a:r>
            <a:r>
              <a:rPr dirty="0" sz="1000">
                <a:solidFill>
                  <a:srgbClr val="010202"/>
                </a:solidFill>
                <a:latin typeface="Times New Roman"/>
                <a:cs typeface="Times New Roman"/>
              </a:rPr>
              <a:t>of </a:t>
            </a:r>
            <a:r>
              <a:rPr dirty="0" sz="1000" spc="75">
                <a:solidFill>
                  <a:srgbClr val="010202"/>
                </a:solidFill>
                <a:latin typeface="Times New Roman"/>
                <a:cs typeface="Times New Roman"/>
              </a:rPr>
              <a:t>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A </a:t>
            </a:r>
            <a:r>
              <a:rPr dirty="0" baseline="-33333" sz="1125" spc="277" i="1">
                <a:solidFill>
                  <a:srgbClr val="010202"/>
                </a:solidFill>
                <a:latin typeface="Times New Roman"/>
                <a:cs typeface="Times New Roman"/>
              </a:rPr>
              <a:t> </a:t>
            </a:r>
            <a:r>
              <a:rPr dirty="0" sz="1000" spc="-5">
                <a:solidFill>
                  <a:srgbClr val="010202"/>
                </a:solidFill>
                <a:latin typeface="Times New Roman"/>
                <a:cs typeface="Times New Roman"/>
              </a:rPr>
              <a:t>with </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composition </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is </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shown </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in </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Fig. </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10.8</a:t>
            </a:r>
            <a:r>
              <a:rPr dirty="0" sz="1000" spc="-5" i="1">
                <a:solidFill>
                  <a:srgbClr val="010202"/>
                </a:solidFill>
                <a:latin typeface="Times New Roman"/>
                <a:cs typeface="Times New Roman"/>
              </a:rPr>
              <a:t>d</a:t>
            </a:r>
            <a:r>
              <a:rPr dirty="0" sz="1000" spc="-5">
                <a:solidFill>
                  <a:srgbClr val="010202"/>
                </a:solidFill>
                <a:latin typeface="Times New Roman"/>
                <a:cs typeface="Times New Roman"/>
              </a:rPr>
              <a:t>. </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In </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this </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case, </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a:p>
            <a:pPr marL="1195705">
              <a:lnSpc>
                <a:spcPct val="100000"/>
              </a:lnSpc>
              <a:spcBef>
                <a:spcPts val="345"/>
              </a:spcBef>
            </a:pPr>
            <a:r>
              <a:rPr dirty="0" sz="1000">
                <a:solidFill>
                  <a:srgbClr val="010202"/>
                </a:solidFill>
                <a:latin typeface="Times New Roman"/>
                <a:cs typeface="Times New Roman"/>
              </a:rPr>
              <a:t>is </a:t>
            </a:r>
            <a:r>
              <a:rPr dirty="0" sz="1000" spc="105">
                <a:solidFill>
                  <a:srgbClr val="010202"/>
                </a:solidFill>
                <a:latin typeface="Times New Roman"/>
                <a:cs typeface="Times New Roman"/>
              </a:rPr>
              <a:t> </a:t>
            </a:r>
            <a:r>
              <a:rPr dirty="0" sz="1000">
                <a:solidFill>
                  <a:srgbClr val="010202"/>
                </a:solidFill>
                <a:latin typeface="Times New Roman"/>
                <a:cs typeface="Times New Roman"/>
              </a:rPr>
              <a:t>a </a:t>
            </a:r>
            <a:r>
              <a:rPr dirty="0" sz="1000" spc="110">
                <a:solidFill>
                  <a:srgbClr val="010202"/>
                </a:solidFill>
                <a:latin typeface="Times New Roman"/>
                <a:cs typeface="Times New Roman"/>
              </a:rPr>
              <a:t> </a:t>
            </a:r>
            <a:r>
              <a:rPr dirty="0" sz="1000">
                <a:solidFill>
                  <a:srgbClr val="010202"/>
                </a:solidFill>
                <a:latin typeface="Times New Roman"/>
                <a:cs typeface="Times New Roman"/>
              </a:rPr>
              <a:t>negative </a:t>
            </a:r>
            <a:r>
              <a:rPr dirty="0" sz="1000" spc="105">
                <a:solidFill>
                  <a:srgbClr val="010202"/>
                </a:solidFill>
                <a:latin typeface="Times New Roman"/>
                <a:cs typeface="Times New Roman"/>
              </a:rPr>
              <a:t> </a:t>
            </a:r>
            <a:r>
              <a:rPr dirty="0" sz="1000" spc="-10">
                <a:solidFill>
                  <a:srgbClr val="010202"/>
                </a:solidFill>
                <a:latin typeface="Times New Roman"/>
                <a:cs typeface="Times New Roman"/>
              </a:rPr>
              <a:t>quantity, </a:t>
            </a:r>
            <a:r>
              <a:rPr dirty="0" sz="1000" spc="120">
                <a:solidFill>
                  <a:srgbClr val="010202"/>
                </a:solidFill>
                <a:latin typeface="Times New Roman"/>
                <a:cs typeface="Times New Roman"/>
              </a:rPr>
              <a:t> </a:t>
            </a:r>
            <a:r>
              <a:rPr dirty="0" sz="1000">
                <a:solidFill>
                  <a:srgbClr val="010202"/>
                </a:solidFill>
                <a:latin typeface="Times New Roman"/>
                <a:cs typeface="Times New Roman"/>
              </a:rPr>
              <a:t>and </a:t>
            </a:r>
            <a:r>
              <a:rPr dirty="0" sz="1000" spc="105">
                <a:solidFill>
                  <a:srgbClr val="010202"/>
                </a:solidFill>
                <a:latin typeface="Times New Roman"/>
                <a:cs typeface="Times New Roman"/>
              </a:rPr>
              <a:t> </a:t>
            </a:r>
            <a:r>
              <a:rPr dirty="0" sz="1000">
                <a:solidFill>
                  <a:srgbClr val="010202"/>
                </a:solidFill>
                <a:latin typeface="Times New Roman"/>
                <a:cs typeface="Times New Roman"/>
              </a:rPr>
              <a:t>hence, </a:t>
            </a:r>
            <a:r>
              <a:rPr dirty="0" sz="1000" spc="110">
                <a:solidFill>
                  <a:srgbClr val="010202"/>
                </a:solidFill>
                <a:latin typeface="Times New Roman"/>
                <a:cs typeface="Times New Roman"/>
              </a:rPr>
              <a:t> </a:t>
            </a:r>
            <a:r>
              <a:rPr dirty="0" sz="1000">
                <a:solidFill>
                  <a:srgbClr val="010202"/>
                </a:solidFill>
                <a:latin typeface="Times New Roman"/>
                <a:cs typeface="Times New Roman"/>
              </a:rPr>
              <a:t>from </a:t>
            </a:r>
            <a:r>
              <a:rPr dirty="0" sz="1000" spc="105">
                <a:solidFill>
                  <a:srgbClr val="010202"/>
                </a:solidFill>
                <a:latin typeface="Times New Roman"/>
                <a:cs typeface="Times New Roman"/>
              </a:rPr>
              <a:t> </a:t>
            </a:r>
            <a:r>
              <a:rPr dirty="0" sz="1000">
                <a:solidFill>
                  <a:srgbClr val="010202"/>
                </a:solidFill>
                <a:latin typeface="Times New Roman"/>
                <a:cs typeface="Times New Roman"/>
              </a:rPr>
              <a:t>Eq. </a:t>
            </a:r>
            <a:r>
              <a:rPr dirty="0" sz="1000" spc="110">
                <a:solidFill>
                  <a:srgbClr val="010202"/>
                </a:solidFill>
                <a:latin typeface="Times New Roman"/>
                <a:cs typeface="Times New Roman"/>
              </a:rPr>
              <a:t> </a:t>
            </a:r>
            <a:r>
              <a:rPr dirty="0" sz="1000">
                <a:solidFill>
                  <a:srgbClr val="010202"/>
                </a:solidFill>
                <a:latin typeface="Times New Roman"/>
                <a:cs typeface="Times New Roman"/>
              </a:rPr>
              <a:t>(10.3) </a:t>
            </a:r>
            <a:r>
              <a:rPr dirty="0" sz="1000" spc="110">
                <a:solidFill>
                  <a:srgbClr val="010202"/>
                </a:solidFill>
                <a:latin typeface="Times New Roman"/>
                <a:cs typeface="Times New Roman"/>
              </a:rPr>
              <a:t> </a:t>
            </a:r>
            <a:r>
              <a:rPr dirty="0" sz="1000">
                <a:solidFill>
                  <a:srgbClr val="010202"/>
                </a:solidFill>
                <a:latin typeface="Times New Roman"/>
                <a:cs typeface="Times New Roman"/>
              </a:rPr>
              <a:t>applied </a:t>
            </a:r>
            <a:r>
              <a:rPr dirty="0" sz="1000" spc="105">
                <a:solidFill>
                  <a:srgbClr val="010202"/>
                </a:solidFill>
                <a:latin typeface="Times New Roman"/>
                <a:cs typeface="Times New Roman"/>
              </a:rPr>
              <a:t> </a:t>
            </a:r>
            <a:r>
              <a:rPr dirty="0" sz="1000">
                <a:solidFill>
                  <a:srgbClr val="010202"/>
                </a:solidFill>
                <a:latin typeface="Times New Roman"/>
                <a:cs typeface="Times New Roman"/>
              </a:rPr>
              <a:t>to</a:t>
            </a:r>
            <a:endParaRPr sz="1000">
              <a:latin typeface="Times New Roman"/>
              <a:cs typeface="Times New Roman"/>
            </a:endParaRPr>
          </a:p>
          <a:p>
            <a:pPr algn="just" marL="127000">
              <a:lnSpc>
                <a:spcPct val="100000"/>
              </a:lnSpc>
            </a:pPr>
            <a:r>
              <a:rPr dirty="0" sz="1000">
                <a:solidFill>
                  <a:srgbClr val="010202"/>
                </a:solidFill>
                <a:latin typeface="Times New Roman"/>
                <a:cs typeface="Times New Roman"/>
              </a:rPr>
              <a:t>component</a:t>
            </a:r>
            <a:r>
              <a:rPr dirty="0" sz="1000" spc="-10">
                <a:solidFill>
                  <a:srgbClr val="010202"/>
                </a:solidFill>
                <a:latin typeface="Times New Roman"/>
                <a:cs typeface="Times New Roman"/>
              </a:rPr>
              <a:t> </a:t>
            </a:r>
            <a:r>
              <a:rPr dirty="0" sz="1000" i="1">
                <a:solidFill>
                  <a:srgbClr val="010202"/>
                </a:solidFill>
                <a:latin typeface="Times New Roman"/>
                <a:cs typeface="Times New Roman"/>
              </a:rPr>
              <a:t>A,</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just" marL="113664" marR="134620">
              <a:lnSpc>
                <a:spcPct val="100000"/>
              </a:lnSpc>
            </a:pPr>
            <a:r>
              <a:rPr dirty="0" sz="1000">
                <a:solidFill>
                  <a:srgbClr val="010202"/>
                </a:solidFill>
                <a:latin typeface="Times New Roman"/>
                <a:cs typeface="Times New Roman"/>
              </a:rPr>
              <a:t>when measured on the same activity scale. If pure liquid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is chosen as the standard state  </a:t>
            </a:r>
            <a:r>
              <a:rPr dirty="0" sz="1000">
                <a:solidFill>
                  <a:srgbClr val="010202"/>
                </a:solidFill>
                <a:latin typeface="Times New Roman"/>
                <a:cs typeface="Times New Roman"/>
              </a:rPr>
              <a:t>and is located at the point </a:t>
            </a:r>
            <a:r>
              <a:rPr dirty="0" sz="1000" i="1">
                <a:solidFill>
                  <a:srgbClr val="010202"/>
                </a:solidFill>
                <a:latin typeface="Times New Roman"/>
                <a:cs typeface="Times New Roman"/>
              </a:rPr>
              <a:t>p, </a:t>
            </a:r>
            <a:r>
              <a:rPr dirty="0" sz="1000">
                <a:solidFill>
                  <a:srgbClr val="010202"/>
                </a:solidFill>
                <a:latin typeface="Times New Roman"/>
                <a:cs typeface="Times New Roman"/>
              </a:rPr>
              <a:t>then the length of </a:t>
            </a:r>
            <a:r>
              <a:rPr dirty="0" sz="1000" i="1">
                <a:solidFill>
                  <a:srgbClr val="010202"/>
                </a:solidFill>
                <a:latin typeface="Times New Roman"/>
                <a:cs typeface="Times New Roman"/>
              </a:rPr>
              <a:t>pw </a:t>
            </a:r>
            <a:r>
              <a:rPr dirty="0" sz="1000" spc="-5">
                <a:solidFill>
                  <a:srgbClr val="010202"/>
                </a:solidFill>
                <a:latin typeface="Times New Roman"/>
                <a:cs typeface="Times New Roman"/>
              </a:rPr>
              <a:t>is, by definition, </a:t>
            </a:r>
            <a:r>
              <a:rPr dirty="0" sz="1000" spc="-15">
                <a:solidFill>
                  <a:srgbClr val="010202"/>
                </a:solidFill>
                <a:latin typeface="Times New Roman"/>
                <a:cs typeface="Times New Roman"/>
              </a:rPr>
              <a:t>unity, </a:t>
            </a:r>
            <a:r>
              <a:rPr dirty="0" sz="1000" spc="-5">
                <a:solidFill>
                  <a:srgbClr val="010202"/>
                </a:solidFill>
                <a:latin typeface="Times New Roman"/>
                <a:cs typeface="Times New Roman"/>
              </a:rPr>
              <a:t>and the line  </a:t>
            </a:r>
            <a:r>
              <a:rPr dirty="0" sz="1000" spc="-5" i="1">
                <a:solidFill>
                  <a:srgbClr val="010202"/>
                </a:solidFill>
                <a:latin typeface="Times New Roman"/>
                <a:cs typeface="Times New Roman"/>
              </a:rPr>
              <a:t>pqrs </a:t>
            </a:r>
            <a:r>
              <a:rPr dirty="0" sz="1000" spc="-5">
                <a:solidFill>
                  <a:srgbClr val="010202"/>
                </a:solidFill>
                <a:latin typeface="Times New Roman"/>
                <a:cs typeface="Times New Roman"/>
              </a:rPr>
              <a:t>represents the activity of </a:t>
            </a:r>
            <a:r>
              <a:rPr dirty="0" sz="1000" i="1">
                <a:solidFill>
                  <a:srgbClr val="010202"/>
                </a:solidFill>
                <a:latin typeface="Times New Roman"/>
                <a:cs typeface="Times New Roman"/>
              </a:rPr>
              <a:t>A </a:t>
            </a:r>
            <a:r>
              <a:rPr dirty="0" sz="1000">
                <a:solidFill>
                  <a:srgbClr val="010202"/>
                </a:solidFill>
                <a:latin typeface="Times New Roman"/>
                <a:cs typeface="Times New Roman"/>
              </a:rPr>
              <a:t>in the solution with respect to the liquid standard state.  </a:t>
            </a:r>
            <a:r>
              <a:rPr dirty="0" sz="1000" spc="-5">
                <a:solidFill>
                  <a:srgbClr val="010202"/>
                </a:solidFill>
                <a:latin typeface="Times New Roman"/>
                <a:cs typeface="Times New Roman"/>
              </a:rPr>
              <a:t>On the liquid standard state activity scale, the activity of pure solid </a:t>
            </a:r>
            <a:r>
              <a:rPr dirty="0" sz="1000" i="1">
                <a:solidFill>
                  <a:srgbClr val="010202"/>
                </a:solidFill>
                <a:latin typeface="Times New Roman"/>
                <a:cs typeface="Times New Roman"/>
              </a:rPr>
              <a:t>A, </a:t>
            </a:r>
            <a:r>
              <a:rPr dirty="0" sz="1000">
                <a:solidFill>
                  <a:srgbClr val="010202"/>
                </a:solidFill>
                <a:latin typeface="Times New Roman"/>
                <a:cs typeface="Times New Roman"/>
              </a:rPr>
              <a:t>located at the</a:t>
            </a:r>
            <a:r>
              <a:rPr dirty="0" sz="1000" spc="215">
                <a:solidFill>
                  <a:srgbClr val="010202"/>
                </a:solidFill>
                <a:latin typeface="Times New Roman"/>
                <a:cs typeface="Times New Roman"/>
              </a:rPr>
              <a:t> </a:t>
            </a:r>
            <a:r>
              <a:rPr dirty="0" sz="1000">
                <a:solidFill>
                  <a:srgbClr val="010202"/>
                </a:solidFill>
                <a:latin typeface="Times New Roman"/>
                <a:cs typeface="Times New Roman"/>
              </a:rPr>
              <a:t>point</a:t>
            </a:r>
            <a:endParaRPr sz="1000">
              <a:latin typeface="Times New Roman"/>
              <a:cs typeface="Times New Roman"/>
            </a:endParaRPr>
          </a:p>
          <a:p>
            <a:pPr algn="just" marL="113664" marR="133985">
              <a:lnSpc>
                <a:spcPct val="97900"/>
              </a:lnSpc>
              <a:spcBef>
                <a:spcPts val="400"/>
              </a:spcBef>
              <a:tabLst>
                <a:tab pos="1864995" algn="l"/>
              </a:tabLst>
            </a:pPr>
            <a:r>
              <a:rPr dirty="0" sz="1000" spc="-40" i="1">
                <a:solidFill>
                  <a:srgbClr val="010202"/>
                </a:solidFill>
                <a:latin typeface="Times New Roman"/>
                <a:cs typeface="Times New Roman"/>
              </a:rPr>
              <a:t>v,  </a:t>
            </a:r>
            <a:r>
              <a:rPr dirty="0" sz="1000">
                <a:solidFill>
                  <a:srgbClr val="010202"/>
                </a:solidFill>
                <a:latin typeface="Times New Roman"/>
                <a:cs typeface="Times New Roman"/>
              </a:rPr>
              <a:t>has  the  value</a:t>
            </a:r>
            <a:r>
              <a:rPr dirty="0" sz="1000" spc="-130">
                <a:solidFill>
                  <a:srgbClr val="010202"/>
                </a:solidFill>
                <a:latin typeface="Times New Roman"/>
                <a:cs typeface="Times New Roman"/>
              </a:rPr>
              <a:t> </a:t>
            </a:r>
            <a:r>
              <a:rPr dirty="0" sz="1000">
                <a:solidFill>
                  <a:srgbClr val="010202"/>
                </a:solidFill>
                <a:latin typeface="Times New Roman"/>
                <a:cs typeface="Times New Roman"/>
              </a:rPr>
              <a:t>exp</a:t>
            </a:r>
            <a:r>
              <a:rPr dirty="0" sz="1000" spc="140">
                <a:solidFill>
                  <a:srgbClr val="010202"/>
                </a:solidFill>
                <a:latin typeface="Times New Roman"/>
                <a:cs typeface="Times New Roman"/>
              </a:rPr>
              <a:t> </a:t>
            </a:r>
            <a:r>
              <a:rPr dirty="0" sz="1000">
                <a:solidFill>
                  <a:srgbClr val="010202"/>
                </a:solidFill>
                <a:latin typeface="Times New Roman"/>
                <a:cs typeface="Times New Roman"/>
              </a:rPr>
              <a:t>(	</a:t>
            </a:r>
            <a:r>
              <a:rPr dirty="0" baseline="2777" sz="1500">
                <a:solidFill>
                  <a:srgbClr val="010202"/>
                </a:solidFill>
                <a:latin typeface="Times New Roman"/>
                <a:cs typeface="Times New Roman"/>
              </a:rPr>
              <a:t>) If, on the other hand, pure solid </a:t>
            </a:r>
            <a:r>
              <a:rPr dirty="0" baseline="2777" sz="1500" i="1">
                <a:solidFill>
                  <a:srgbClr val="010202"/>
                </a:solidFill>
                <a:latin typeface="Times New Roman"/>
                <a:cs typeface="Times New Roman"/>
              </a:rPr>
              <a:t>A </a:t>
            </a:r>
            <a:r>
              <a:rPr dirty="0" baseline="2777" sz="1500">
                <a:solidFill>
                  <a:srgbClr val="010202"/>
                </a:solidFill>
                <a:latin typeface="Times New Roman"/>
                <a:cs typeface="Times New Roman"/>
              </a:rPr>
              <a:t>is chosen as the  </a:t>
            </a:r>
            <a:r>
              <a:rPr dirty="0" sz="1000">
                <a:solidFill>
                  <a:srgbClr val="010202"/>
                </a:solidFill>
                <a:latin typeface="Times New Roman"/>
                <a:cs typeface="Times New Roman"/>
              </a:rPr>
              <a:t>standard state, then the length of </a:t>
            </a:r>
            <a:r>
              <a:rPr dirty="0" sz="1000" i="1">
                <a:solidFill>
                  <a:srgbClr val="010202"/>
                </a:solidFill>
                <a:latin typeface="Times New Roman"/>
                <a:cs typeface="Times New Roman"/>
              </a:rPr>
              <a:t>vw </a:t>
            </a:r>
            <a:r>
              <a:rPr dirty="0" sz="1000">
                <a:solidFill>
                  <a:srgbClr val="010202"/>
                </a:solidFill>
                <a:latin typeface="Times New Roman"/>
                <a:cs typeface="Times New Roman"/>
              </a:rPr>
              <a:t>is, by definition, </a:t>
            </a:r>
            <a:r>
              <a:rPr dirty="0" sz="1000" spc="-15">
                <a:solidFill>
                  <a:srgbClr val="010202"/>
                </a:solidFill>
                <a:latin typeface="Times New Roman"/>
                <a:cs typeface="Times New Roman"/>
              </a:rPr>
              <a:t>unity, </a:t>
            </a:r>
            <a:r>
              <a:rPr dirty="0" sz="1000">
                <a:solidFill>
                  <a:srgbClr val="010202"/>
                </a:solidFill>
                <a:latin typeface="Times New Roman"/>
                <a:cs typeface="Times New Roman"/>
              </a:rPr>
              <a:t>and </a:t>
            </a:r>
            <a:r>
              <a:rPr dirty="0" sz="1000" spc="-10">
                <a:solidFill>
                  <a:srgbClr val="010202"/>
                </a:solidFill>
                <a:latin typeface="Times New Roman"/>
                <a:cs typeface="Times New Roman"/>
              </a:rPr>
              <a:t>Raoult’s </a:t>
            </a:r>
            <a:r>
              <a:rPr dirty="0" sz="1000">
                <a:solidFill>
                  <a:srgbClr val="010202"/>
                </a:solidFill>
                <a:latin typeface="Times New Roman"/>
                <a:cs typeface="Times New Roman"/>
              </a:rPr>
              <a:t>law is given by  </a:t>
            </a:r>
            <a:r>
              <a:rPr dirty="0" sz="1000" i="1">
                <a:solidFill>
                  <a:srgbClr val="010202"/>
                </a:solidFill>
                <a:latin typeface="Times New Roman"/>
                <a:cs typeface="Times New Roman"/>
              </a:rPr>
              <a:t>vs</a:t>
            </a:r>
            <a:r>
              <a:rPr dirty="0" sz="1000">
                <a:solidFill>
                  <a:srgbClr val="010202"/>
                </a:solidFill>
                <a:latin typeface="Times New Roman"/>
                <a:cs typeface="Times New Roman"/>
              </a:rPr>
              <a:t>. The line </a:t>
            </a:r>
            <a:r>
              <a:rPr dirty="0" sz="1000" i="1">
                <a:solidFill>
                  <a:srgbClr val="010202"/>
                </a:solidFill>
                <a:latin typeface="Times New Roman"/>
                <a:cs typeface="Times New Roman"/>
              </a:rPr>
              <a:t>vuts </a:t>
            </a:r>
            <a:r>
              <a:rPr dirty="0" sz="1000">
                <a:solidFill>
                  <a:srgbClr val="010202"/>
                </a:solidFill>
                <a:latin typeface="Times New Roman"/>
                <a:cs typeface="Times New Roman"/>
              </a:rPr>
              <a:t>represents the activities of </a:t>
            </a:r>
            <a:r>
              <a:rPr dirty="0" sz="1000" i="1">
                <a:solidFill>
                  <a:srgbClr val="010202"/>
                </a:solidFill>
                <a:latin typeface="Times New Roman"/>
                <a:cs typeface="Times New Roman"/>
              </a:rPr>
              <a:t>A </a:t>
            </a:r>
            <a:r>
              <a:rPr dirty="0" sz="1000">
                <a:solidFill>
                  <a:srgbClr val="010202"/>
                </a:solidFill>
                <a:latin typeface="Times New Roman"/>
                <a:cs typeface="Times New Roman"/>
              </a:rPr>
              <a:t>in the solutions with respect to pure solid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On</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solid</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standard</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state</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activity</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scale,</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liquid</a:t>
            </a:r>
            <a:r>
              <a:rPr dirty="0" sz="1000" spc="95">
                <a:solidFill>
                  <a:srgbClr val="010202"/>
                </a:solidFill>
                <a:latin typeface="Times New Roman"/>
                <a:cs typeface="Times New Roman"/>
              </a:rPr>
              <a:t> </a:t>
            </a:r>
            <a:r>
              <a:rPr dirty="0" sz="1000" i="1">
                <a:solidFill>
                  <a:srgbClr val="010202"/>
                </a:solidFill>
                <a:latin typeface="Times New Roman"/>
                <a:cs typeface="Times New Roman"/>
              </a:rPr>
              <a:t>A,</a:t>
            </a:r>
            <a:r>
              <a:rPr dirty="0" sz="1000" spc="100" i="1">
                <a:solidFill>
                  <a:srgbClr val="010202"/>
                </a:solidFill>
                <a:latin typeface="Times New Roman"/>
                <a:cs typeface="Times New Roman"/>
              </a:rPr>
              <a:t> </a:t>
            </a:r>
            <a:r>
              <a:rPr dirty="0" sz="1000" spc="-5">
                <a:solidFill>
                  <a:srgbClr val="010202"/>
                </a:solidFill>
                <a:latin typeface="Times New Roman"/>
                <a:cs typeface="Times New Roman"/>
              </a:rPr>
              <a:t>located</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point</a:t>
            </a:r>
            <a:r>
              <a:rPr dirty="0" sz="1000" spc="100">
                <a:solidFill>
                  <a:srgbClr val="010202"/>
                </a:solidFill>
                <a:latin typeface="Times New Roman"/>
                <a:cs typeface="Times New Roman"/>
              </a:rPr>
              <a:t> </a:t>
            </a:r>
            <a:r>
              <a:rPr dirty="0" sz="1000" i="1">
                <a:solidFill>
                  <a:srgbClr val="010202"/>
                </a:solidFill>
                <a:latin typeface="Times New Roman"/>
                <a:cs typeface="Times New Roman"/>
              </a:rPr>
              <a:t>p,</a:t>
            </a:r>
            <a:r>
              <a:rPr dirty="0" sz="1000" spc="95" i="1">
                <a:solidFill>
                  <a:srgbClr val="010202"/>
                </a:solidFill>
                <a:latin typeface="Times New Roman"/>
                <a:cs typeface="Times New Roman"/>
              </a:rPr>
              <a:t> </a:t>
            </a:r>
            <a:r>
              <a:rPr dirty="0" sz="1000" spc="-5">
                <a:solidFill>
                  <a:srgbClr val="010202"/>
                </a:solidFill>
                <a:latin typeface="Times New Roman"/>
                <a:cs typeface="Times New Roman"/>
              </a:rPr>
              <a:t>has</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value</a:t>
            </a:r>
            <a:endParaRPr sz="1000">
              <a:latin typeface="Times New Roman"/>
              <a:cs typeface="Times New Roman"/>
            </a:endParaRPr>
          </a:p>
          <a:p>
            <a:pPr algn="just" marL="113664">
              <a:lnSpc>
                <a:spcPct val="100000"/>
              </a:lnSpc>
              <a:spcBef>
                <a:spcPts val="375"/>
              </a:spcBef>
              <a:tabLst>
                <a:tab pos="1089660" algn="l"/>
              </a:tabLst>
            </a:pPr>
            <a:r>
              <a:rPr dirty="0" sz="1000">
                <a:solidFill>
                  <a:srgbClr val="010202"/>
                </a:solidFill>
                <a:latin typeface="Times New Roman"/>
                <a:cs typeface="Times New Roman"/>
              </a:rPr>
              <a:t>exp (	) Again, the two lines, measured on one or the other of the two</a:t>
            </a:r>
            <a:r>
              <a:rPr dirty="0" sz="1000" spc="-90">
                <a:solidFill>
                  <a:srgbClr val="010202"/>
                </a:solidFill>
                <a:latin typeface="Times New Roman"/>
                <a:cs typeface="Times New Roman"/>
              </a:rPr>
              <a:t> </a:t>
            </a:r>
            <a:r>
              <a:rPr dirty="0" sz="1000">
                <a:solidFill>
                  <a:srgbClr val="010202"/>
                </a:solidFill>
                <a:latin typeface="Times New Roman"/>
                <a:cs typeface="Times New Roman"/>
              </a:rPr>
              <a:t>activity</a:t>
            </a:r>
            <a:endParaRPr sz="1000">
              <a:latin typeface="Times New Roman"/>
              <a:cs typeface="Times New Roman"/>
            </a:endParaRPr>
          </a:p>
        </p:txBody>
      </p:sp>
      <p:sp>
        <p:nvSpPr>
          <p:cNvPr id="17" name="object 17"/>
          <p:cNvSpPr/>
          <p:nvPr/>
        </p:nvSpPr>
        <p:spPr>
          <a:xfrm>
            <a:off x="1599323" y="4890376"/>
            <a:ext cx="600074" cy="161925"/>
          </a:xfrm>
          <a:prstGeom prst="rect">
            <a:avLst/>
          </a:prstGeom>
          <a:blipFill>
            <a:blip r:embed="rId9" cstate="print"/>
            <a:stretch>
              <a:fillRect/>
            </a:stretch>
          </a:blipFill>
        </p:spPr>
        <p:txBody>
          <a:bodyPr wrap="square" lIns="0" tIns="0" rIns="0" bIns="0" rtlCol="0"/>
          <a:lstStyle/>
          <a:p/>
        </p:txBody>
      </p:sp>
      <p:sp>
        <p:nvSpPr>
          <p:cNvPr id="18" name="object 18"/>
          <p:cNvSpPr/>
          <p:nvPr/>
        </p:nvSpPr>
        <p:spPr>
          <a:xfrm>
            <a:off x="2389543" y="5742698"/>
            <a:ext cx="600075" cy="161925"/>
          </a:xfrm>
          <a:prstGeom prst="rect">
            <a:avLst/>
          </a:prstGeom>
          <a:blipFill>
            <a:blip r:embed="rId10" cstate="print"/>
            <a:stretch>
              <a:fillRect/>
            </a:stretch>
          </a:blipFill>
        </p:spPr>
        <p:txBody>
          <a:bodyPr wrap="square" lIns="0" tIns="0" rIns="0" bIns="0" rtlCol="0"/>
          <a:lstStyle/>
          <a:p/>
        </p:txBody>
      </p:sp>
      <p:sp>
        <p:nvSpPr>
          <p:cNvPr id="19" name="object 19"/>
          <p:cNvSpPr txBox="1"/>
          <p:nvPr/>
        </p:nvSpPr>
        <p:spPr>
          <a:xfrm>
            <a:off x="558431" y="6101905"/>
            <a:ext cx="421830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If</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system</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decreased</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105">
                <a:solidFill>
                  <a:srgbClr val="010202"/>
                </a:solidFill>
                <a:latin typeface="Times New Roman"/>
                <a:cs typeface="Times New Roman"/>
              </a:rPr>
              <a:t> </a:t>
            </a:r>
            <a:r>
              <a:rPr dirty="0" sz="1000">
                <a:solidFill>
                  <a:srgbClr val="010202"/>
                </a:solidFill>
                <a:latin typeface="Times New Roman"/>
                <a:cs typeface="Times New Roman"/>
              </a:rPr>
              <a:t>a</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value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less</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than</a:t>
            </a:r>
            <a:r>
              <a:rPr dirty="0" sz="1000" spc="95">
                <a:solidFill>
                  <a:srgbClr val="010202"/>
                </a:solidFill>
                <a:latin typeface="Times New Roman"/>
                <a:cs typeface="Times New Roman"/>
              </a:rPr>
              <a:t> </a:t>
            </a:r>
            <a:r>
              <a:rPr dirty="0" sz="1000" spc="-5" i="1">
                <a:solidFill>
                  <a:srgbClr val="010202"/>
                </a:solidFill>
                <a:latin typeface="Times New Roman"/>
                <a:cs typeface="Times New Roman"/>
              </a:rPr>
              <a:t>T</a:t>
            </a:r>
            <a:r>
              <a:rPr dirty="0" sz="1000" spc="70" i="1">
                <a:solidFill>
                  <a:srgbClr val="010202"/>
                </a:solidFill>
                <a:latin typeface="Times New Roman"/>
                <a:cs typeface="Times New Roman"/>
              </a:rPr>
              <a:t> </a:t>
            </a:r>
            <a:r>
              <a:rPr dirty="0" sz="1000">
                <a:solidFill>
                  <a:srgbClr val="010202"/>
                </a:solidFill>
                <a:latin typeface="Times New Roman"/>
                <a:cs typeface="Times New Roman"/>
              </a:rPr>
              <a:t>indicated</a:t>
            </a:r>
            <a:r>
              <a:rPr dirty="0" sz="1000" spc="105">
                <a:solidFill>
                  <a:srgbClr val="010202"/>
                </a:solidFill>
                <a:latin typeface="Times New Roman"/>
                <a:cs typeface="Times New Roman"/>
              </a:rPr>
              <a:t> </a:t>
            </a:r>
            <a:r>
              <a:rPr dirty="0" sz="1000">
                <a:solidFill>
                  <a:srgbClr val="010202"/>
                </a:solidFill>
                <a:latin typeface="Times New Roman"/>
                <a:cs typeface="Times New Roman"/>
              </a:rPr>
              <a:t>in</a:t>
            </a:r>
            <a:endParaRPr sz="1000">
              <a:latin typeface="Times New Roman"/>
              <a:cs typeface="Times New Roman"/>
            </a:endParaRPr>
          </a:p>
        </p:txBody>
      </p:sp>
      <p:sp>
        <p:nvSpPr>
          <p:cNvPr id="20" name="object 20"/>
          <p:cNvSpPr txBox="1"/>
          <p:nvPr/>
        </p:nvSpPr>
        <p:spPr>
          <a:xfrm>
            <a:off x="463181" y="6320980"/>
            <a:ext cx="270383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Fig.10.8</a:t>
            </a:r>
            <a:r>
              <a:rPr dirty="0" sz="1000" i="1">
                <a:solidFill>
                  <a:srgbClr val="010202"/>
                </a:solidFill>
                <a:latin typeface="Times New Roman"/>
                <a:cs typeface="Times New Roman"/>
              </a:rPr>
              <a:t>a</a:t>
            </a:r>
            <a:r>
              <a:rPr dirty="0" sz="1000">
                <a:solidFill>
                  <a:srgbClr val="010202"/>
                </a:solidFill>
                <a:latin typeface="Times New Roman"/>
                <a:cs typeface="Times New Roman"/>
              </a:rPr>
              <a:t>,</a:t>
            </a:r>
            <a:r>
              <a:rPr dirty="0" sz="1000" spc="200">
                <a:solidFill>
                  <a:srgbClr val="010202"/>
                </a:solidFill>
                <a:latin typeface="Times New Roman"/>
                <a:cs typeface="Times New Roman"/>
              </a:rPr>
              <a:t> </a:t>
            </a:r>
            <a:r>
              <a:rPr dirty="0" sz="1000">
                <a:solidFill>
                  <a:srgbClr val="010202"/>
                </a:solidFill>
                <a:latin typeface="Times New Roman"/>
                <a:cs typeface="Times New Roman"/>
              </a:rPr>
              <a:t>then</a:t>
            </a:r>
            <a:r>
              <a:rPr dirty="0" sz="1000" spc="200">
                <a:solidFill>
                  <a:srgbClr val="010202"/>
                </a:solidFill>
                <a:latin typeface="Times New Roman"/>
                <a:cs typeface="Times New Roman"/>
              </a:rPr>
              <a:t> </a:t>
            </a:r>
            <a:r>
              <a:rPr dirty="0" sz="1000">
                <a:solidFill>
                  <a:srgbClr val="010202"/>
                </a:solidFill>
                <a:latin typeface="Times New Roman"/>
                <a:cs typeface="Times New Roman"/>
              </a:rPr>
              <a:t>the</a:t>
            </a:r>
            <a:r>
              <a:rPr dirty="0" sz="1000" spc="204">
                <a:solidFill>
                  <a:srgbClr val="010202"/>
                </a:solidFill>
                <a:latin typeface="Times New Roman"/>
                <a:cs typeface="Times New Roman"/>
              </a:rPr>
              <a:t> </a:t>
            </a:r>
            <a:r>
              <a:rPr dirty="0" sz="1000">
                <a:solidFill>
                  <a:srgbClr val="010202"/>
                </a:solidFill>
                <a:latin typeface="Times New Roman"/>
                <a:cs typeface="Times New Roman"/>
              </a:rPr>
              <a:t>length</a:t>
            </a:r>
            <a:r>
              <a:rPr dirty="0" sz="1000" spc="200">
                <a:solidFill>
                  <a:srgbClr val="010202"/>
                </a:solidFill>
                <a:latin typeface="Times New Roman"/>
                <a:cs typeface="Times New Roman"/>
              </a:rPr>
              <a:t> </a:t>
            </a:r>
            <a:r>
              <a:rPr dirty="0" sz="1000">
                <a:solidFill>
                  <a:srgbClr val="010202"/>
                </a:solidFill>
                <a:latin typeface="Times New Roman"/>
                <a:cs typeface="Times New Roman"/>
              </a:rPr>
              <a:t>of</a:t>
            </a:r>
            <a:r>
              <a:rPr dirty="0" sz="1000" spc="200">
                <a:solidFill>
                  <a:srgbClr val="010202"/>
                </a:solidFill>
                <a:latin typeface="Times New Roman"/>
                <a:cs typeface="Times New Roman"/>
              </a:rPr>
              <a:t> </a:t>
            </a:r>
            <a:r>
              <a:rPr dirty="0" sz="1000" i="1">
                <a:solidFill>
                  <a:srgbClr val="010202"/>
                </a:solidFill>
                <a:latin typeface="Times New Roman"/>
                <a:cs typeface="Times New Roman"/>
              </a:rPr>
              <a:t>ac,</a:t>
            </a:r>
            <a:r>
              <a:rPr dirty="0" sz="1000" spc="204" i="1">
                <a:solidFill>
                  <a:srgbClr val="010202"/>
                </a:solidFill>
                <a:latin typeface="Times New Roman"/>
                <a:cs typeface="Times New Roman"/>
              </a:rPr>
              <a:t> </a:t>
            </a:r>
            <a:r>
              <a:rPr dirty="0" sz="1000" spc="-5">
                <a:solidFill>
                  <a:srgbClr val="010202"/>
                </a:solidFill>
                <a:latin typeface="Times New Roman"/>
                <a:cs typeface="Times New Roman"/>
              </a:rPr>
              <a:t>being</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equal</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204">
                <a:solidFill>
                  <a:srgbClr val="010202"/>
                </a:solidFill>
                <a:latin typeface="Times New Roman"/>
                <a:cs typeface="Times New Roman"/>
              </a:rPr>
              <a:t> </a:t>
            </a:r>
            <a:r>
              <a:rPr dirty="0" sz="1000" spc="-5">
                <a:solidFill>
                  <a:srgbClr val="010202"/>
                </a:solidFill>
                <a:latin typeface="Times New Roman"/>
                <a:cs typeface="Times New Roman"/>
              </a:rPr>
              <a:t>|</a:t>
            </a:r>
            <a:endParaRPr sz="1000">
              <a:latin typeface="Times New Roman"/>
              <a:cs typeface="Times New Roman"/>
            </a:endParaRPr>
          </a:p>
        </p:txBody>
      </p:sp>
      <p:sp>
        <p:nvSpPr>
          <p:cNvPr id="21" name="object 21"/>
          <p:cNvSpPr/>
          <p:nvPr/>
        </p:nvSpPr>
        <p:spPr>
          <a:xfrm>
            <a:off x="3184347" y="6352285"/>
            <a:ext cx="390525" cy="171450"/>
          </a:xfrm>
          <a:prstGeom prst="rect">
            <a:avLst/>
          </a:prstGeom>
          <a:blipFill>
            <a:blip r:embed="rId11" cstate="print"/>
            <a:stretch>
              <a:fillRect/>
            </a:stretch>
          </a:blipFill>
        </p:spPr>
        <p:txBody>
          <a:bodyPr wrap="square" lIns="0" tIns="0" rIns="0" bIns="0" rtlCol="0"/>
          <a:lstStyle/>
          <a:p/>
        </p:txBody>
      </p:sp>
      <p:sp>
        <p:nvSpPr>
          <p:cNvPr id="22" name="object 22"/>
          <p:cNvSpPr txBox="1"/>
          <p:nvPr/>
        </p:nvSpPr>
        <p:spPr>
          <a:xfrm>
            <a:off x="3602545" y="6307390"/>
            <a:ext cx="124523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 at the temperature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p:txBody>
      </p:sp>
      <p:sp>
        <p:nvSpPr>
          <p:cNvPr id="23" name="object 23"/>
          <p:cNvSpPr/>
          <p:nvPr/>
        </p:nvSpPr>
        <p:spPr>
          <a:xfrm>
            <a:off x="3583343" y="6632752"/>
            <a:ext cx="371475" cy="142875"/>
          </a:xfrm>
          <a:prstGeom prst="rect">
            <a:avLst/>
          </a:prstGeom>
          <a:blipFill>
            <a:blip r:embed="rId12" cstate="print"/>
            <a:stretch>
              <a:fillRect/>
            </a:stretch>
          </a:blipFill>
        </p:spPr>
        <p:txBody>
          <a:bodyPr wrap="square" lIns="0" tIns="0" rIns="0" bIns="0" rtlCol="0"/>
          <a:lstStyle/>
          <a:p/>
        </p:txBody>
      </p:sp>
      <p:sp>
        <p:nvSpPr>
          <p:cNvPr id="24" name="object 24"/>
          <p:cNvSpPr/>
          <p:nvPr/>
        </p:nvSpPr>
        <p:spPr>
          <a:xfrm>
            <a:off x="1554162" y="7397533"/>
            <a:ext cx="2352675" cy="352424"/>
          </a:xfrm>
          <a:prstGeom prst="rect">
            <a:avLst/>
          </a:prstGeom>
          <a:blipFill>
            <a:blip r:embed="rId13" cstate="print"/>
            <a:stretch>
              <a:fillRect/>
            </a:stretch>
          </a:blipFill>
        </p:spPr>
        <p:txBody>
          <a:bodyPr wrap="square" lIns="0" tIns="0" rIns="0" bIns="0" rtlCol="0"/>
          <a:lstStyle/>
          <a:p/>
        </p:txBody>
      </p:sp>
      <p:sp>
        <p:nvSpPr>
          <p:cNvPr id="25" name="object 25"/>
          <p:cNvSpPr txBox="1"/>
          <p:nvPr/>
        </p:nvSpPr>
        <p:spPr>
          <a:xfrm>
            <a:off x="452841" y="6578103"/>
            <a:ext cx="4539615" cy="819150"/>
          </a:xfrm>
          <a:prstGeom prst="rect">
            <a:avLst/>
          </a:prstGeom>
        </p:spPr>
        <p:txBody>
          <a:bodyPr wrap="square" lIns="0" tIns="24130" rIns="0" bIns="0" rtlCol="0" vert="horz">
            <a:spAutoFit/>
          </a:bodyPr>
          <a:lstStyle/>
          <a:p>
            <a:pPr marL="12700" marR="5080" indent="2540">
              <a:lnSpc>
                <a:spcPct val="102600"/>
              </a:lnSpc>
              <a:spcBef>
                <a:spcPts val="190"/>
              </a:spcBef>
              <a:tabLst>
                <a:tab pos="3520440" algn="l"/>
              </a:tabLst>
            </a:pPr>
            <a:r>
              <a:rPr dirty="0" sz="1000" spc="-5">
                <a:solidFill>
                  <a:srgbClr val="010202"/>
                </a:solidFill>
                <a:latin typeface="Times New Roman"/>
                <a:cs typeface="Times New Roman"/>
              </a:rPr>
              <a:t>interest, decreases, and, </a:t>
            </a:r>
            <a:r>
              <a:rPr dirty="0" sz="1000" spc="-10">
                <a:solidFill>
                  <a:srgbClr val="010202"/>
                </a:solidFill>
                <a:latin typeface="Times New Roman"/>
                <a:cs typeface="Times New Roman"/>
              </a:rPr>
              <a:t>correspondingly,  </a:t>
            </a:r>
            <a:r>
              <a:rPr dirty="0" sz="1000" spc="-5">
                <a:solidFill>
                  <a:srgbClr val="010202"/>
                </a:solidFill>
                <a:latin typeface="Times New Roman"/>
                <a:cs typeface="Times New Roman"/>
              </a:rPr>
              <a:t>the magnitude</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	</a:t>
            </a:r>
            <a:r>
              <a:rPr dirty="0" baseline="2777" sz="1500" spc="-7">
                <a:solidFill>
                  <a:srgbClr val="010202"/>
                </a:solidFill>
                <a:latin typeface="Times New Roman"/>
                <a:cs typeface="Times New Roman"/>
              </a:rPr>
              <a:t>|, </a:t>
            </a:r>
            <a:r>
              <a:rPr dirty="0" baseline="2777" sz="1500">
                <a:solidFill>
                  <a:srgbClr val="010202"/>
                </a:solidFill>
                <a:latin typeface="Times New Roman"/>
                <a:cs typeface="Times New Roman"/>
              </a:rPr>
              <a:t>and hence the  </a:t>
            </a:r>
            <a:r>
              <a:rPr dirty="0" sz="1000" spc="-5">
                <a:solidFill>
                  <a:srgbClr val="010202"/>
                </a:solidFill>
                <a:latin typeface="Times New Roman"/>
                <a:cs typeface="Times New Roman"/>
              </a:rPr>
              <a:t>length of </a:t>
            </a:r>
            <a:r>
              <a:rPr dirty="0" sz="1000" i="1">
                <a:solidFill>
                  <a:srgbClr val="010202"/>
                </a:solidFill>
                <a:latin typeface="Times New Roman"/>
                <a:cs typeface="Times New Roman"/>
              </a:rPr>
              <a:t>bd, </a:t>
            </a:r>
            <a:r>
              <a:rPr dirty="0" sz="1000">
                <a:solidFill>
                  <a:srgbClr val="010202"/>
                </a:solidFill>
                <a:latin typeface="Times New Roman"/>
                <a:cs typeface="Times New Roman"/>
              </a:rPr>
              <a:t>increase. The consequent change in the positions of the Gibbs free en-  </a:t>
            </a:r>
            <a:r>
              <a:rPr dirty="0" sz="1000" spc="-10">
                <a:solidFill>
                  <a:srgbClr val="010202"/>
                </a:solidFill>
                <a:latin typeface="Times New Roman"/>
                <a:cs typeface="Times New Roman"/>
              </a:rPr>
              <a:t>ergy </a:t>
            </a:r>
            <a:r>
              <a:rPr dirty="0" sz="1000" spc="-5">
                <a:solidFill>
                  <a:srgbClr val="010202"/>
                </a:solidFill>
                <a:latin typeface="Times New Roman"/>
                <a:cs typeface="Times New Roman"/>
              </a:rPr>
              <a:t>of mixing curves </a:t>
            </a:r>
            <a:r>
              <a:rPr dirty="0" sz="1000">
                <a:solidFill>
                  <a:srgbClr val="010202"/>
                </a:solidFill>
                <a:latin typeface="Times New Roman"/>
                <a:cs typeface="Times New Roman"/>
              </a:rPr>
              <a:t>I </a:t>
            </a:r>
            <a:r>
              <a:rPr dirty="0" sz="1000" spc="-5">
                <a:solidFill>
                  <a:srgbClr val="010202"/>
                </a:solidFill>
                <a:latin typeface="Times New Roman"/>
                <a:cs typeface="Times New Roman"/>
              </a:rPr>
              <a:t>and II in Fig. 10.8</a:t>
            </a:r>
            <a:r>
              <a:rPr dirty="0" sz="1000" spc="-5" i="1">
                <a:solidFill>
                  <a:srgbClr val="010202"/>
                </a:solidFill>
                <a:latin typeface="Times New Roman"/>
                <a:cs typeface="Times New Roman"/>
              </a:rPr>
              <a:t>b </a:t>
            </a:r>
            <a:r>
              <a:rPr dirty="0" sz="1000" spc="-5">
                <a:solidFill>
                  <a:srgbClr val="010202"/>
                </a:solidFill>
                <a:latin typeface="Times New Roman"/>
                <a:cs typeface="Times New Roman"/>
              </a:rPr>
              <a:t>causes the double tangent points </a:t>
            </a:r>
            <a:r>
              <a:rPr dirty="0" sz="1000" i="1">
                <a:solidFill>
                  <a:srgbClr val="010202"/>
                </a:solidFill>
                <a:latin typeface="Times New Roman"/>
                <a:cs typeface="Times New Roman"/>
              </a:rPr>
              <a:t>e </a:t>
            </a:r>
            <a:r>
              <a:rPr dirty="0" sz="1000">
                <a:solidFill>
                  <a:srgbClr val="010202"/>
                </a:solidFill>
                <a:latin typeface="Times New Roman"/>
                <a:cs typeface="Times New Roman"/>
              </a:rPr>
              <a:t>and </a:t>
            </a:r>
            <a:r>
              <a:rPr dirty="0" sz="1000" i="1">
                <a:solidFill>
                  <a:srgbClr val="010202"/>
                </a:solidFill>
                <a:latin typeface="Times New Roman"/>
                <a:cs typeface="Times New Roman"/>
              </a:rPr>
              <a:t>f  </a:t>
            </a:r>
            <a:r>
              <a:rPr dirty="0" sz="1000">
                <a:solidFill>
                  <a:srgbClr val="010202"/>
                </a:solidFill>
                <a:latin typeface="Times New Roman"/>
                <a:cs typeface="Times New Roman"/>
              </a:rPr>
              <a:t>to shift to the left toward </a:t>
            </a:r>
            <a:r>
              <a:rPr dirty="0" sz="1000" spc="-10" i="1">
                <a:solidFill>
                  <a:srgbClr val="010202"/>
                </a:solidFill>
                <a:latin typeface="Times New Roman"/>
                <a:cs typeface="Times New Roman"/>
              </a:rPr>
              <a:t>A</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The </a:t>
            </a:r>
            <a:r>
              <a:rPr dirty="0" sz="1000" spc="-10">
                <a:solidFill>
                  <a:srgbClr val="010202"/>
                </a:solidFill>
                <a:latin typeface="Times New Roman"/>
                <a:cs typeface="Times New Roman"/>
              </a:rPr>
              <a:t>effect </a:t>
            </a:r>
            <a:r>
              <a:rPr dirty="0" sz="1000" spc="-5">
                <a:solidFill>
                  <a:srgbClr val="010202"/>
                </a:solidFill>
                <a:latin typeface="Times New Roman"/>
                <a:cs typeface="Times New Roman"/>
              </a:rPr>
              <a:t>on the activities is as follows. In the case of both  components,</a:t>
            </a:r>
            <a:endParaRPr sz="1000">
              <a:latin typeface="Times New Roman"/>
              <a:cs typeface="Times New Roman"/>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45339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334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ct val="100000"/>
              </a:lnSpc>
              <a:spcBef>
                <a:spcPts val="965"/>
              </a:spcBef>
            </a:pPr>
            <a:r>
              <a:rPr dirty="0" sz="1000" spc="-5">
                <a:solidFill>
                  <a:srgbClr val="010202"/>
                </a:solidFill>
                <a:latin typeface="Times New Roman"/>
                <a:cs typeface="Times New Roman"/>
              </a:rPr>
              <a:t>which, from Eq.</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(10.4),</a:t>
            </a:r>
            <a:endParaRPr sz="1000">
              <a:latin typeface="Times New Roman"/>
              <a:cs typeface="Times New Roman"/>
            </a:endParaRPr>
          </a:p>
        </p:txBody>
      </p:sp>
      <p:sp>
        <p:nvSpPr>
          <p:cNvPr id="3" name="object 3"/>
          <p:cNvSpPr txBox="1"/>
          <p:nvPr/>
        </p:nvSpPr>
        <p:spPr>
          <a:xfrm>
            <a:off x="433222" y="2362492"/>
            <a:ext cx="200025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 liquid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coexist in</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equilibrium,</a:t>
            </a:r>
            <a:endParaRPr sz="1000">
              <a:latin typeface="Times New Roman"/>
              <a:cs typeface="Times New Roman"/>
            </a:endParaRPr>
          </a:p>
        </p:txBody>
      </p:sp>
      <p:sp>
        <p:nvSpPr>
          <p:cNvPr id="4" name="object 4"/>
          <p:cNvSpPr txBox="1"/>
          <p:nvPr/>
        </p:nvSpPr>
        <p:spPr>
          <a:xfrm>
            <a:off x="3226079" y="2345728"/>
            <a:ext cx="184150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the points </a:t>
            </a:r>
            <a:r>
              <a:rPr dirty="0" sz="1000"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i="1">
                <a:solidFill>
                  <a:srgbClr val="010202"/>
                </a:solidFill>
                <a:latin typeface="Times New Roman"/>
                <a:cs typeface="Times New Roman"/>
              </a:rPr>
              <a:t>v</a:t>
            </a:r>
            <a:r>
              <a:rPr dirty="0" sz="1000" spc="100" i="1">
                <a:solidFill>
                  <a:srgbClr val="010202"/>
                </a:solidFill>
                <a:latin typeface="Times New Roman"/>
                <a:cs typeface="Times New Roman"/>
              </a:rPr>
              <a:t> </a:t>
            </a:r>
            <a:r>
              <a:rPr dirty="0" sz="1000" spc="-5">
                <a:solidFill>
                  <a:srgbClr val="010202"/>
                </a:solidFill>
                <a:latin typeface="Times New Roman"/>
                <a:cs typeface="Times New Roman"/>
              </a:rPr>
              <a:t>coincide.</a:t>
            </a:r>
            <a:endParaRPr sz="1000">
              <a:latin typeface="Times New Roman"/>
              <a:cs typeface="Times New Roman"/>
            </a:endParaRPr>
          </a:p>
        </p:txBody>
      </p:sp>
      <p:sp>
        <p:nvSpPr>
          <p:cNvPr id="5" name="object 5"/>
          <p:cNvSpPr txBox="1"/>
          <p:nvPr/>
        </p:nvSpPr>
        <p:spPr>
          <a:xfrm>
            <a:off x="455828" y="2560230"/>
            <a:ext cx="1470025" cy="177800"/>
          </a:xfrm>
          <a:prstGeom prst="rect">
            <a:avLst/>
          </a:prstGeom>
        </p:spPr>
        <p:txBody>
          <a:bodyPr wrap="square" lIns="0" tIns="12700" rIns="0" bIns="0" rtlCol="0" vert="horz">
            <a:spAutoFit/>
          </a:bodyPr>
          <a:lstStyle/>
          <a:p>
            <a:pPr marL="12700">
              <a:lnSpc>
                <a:spcPct val="100000"/>
              </a:lnSpc>
              <a:spcBef>
                <a:spcPts val="100"/>
              </a:spcBef>
            </a:pPr>
            <a:r>
              <a:rPr dirty="0" sz="1000" spc="-15">
                <a:solidFill>
                  <a:srgbClr val="010202"/>
                </a:solidFill>
                <a:latin typeface="Times New Roman"/>
                <a:cs typeface="Times New Roman"/>
              </a:rPr>
              <a:t>Similarly, </a:t>
            </a:r>
            <a:r>
              <a:rPr dirty="0" sz="1000" spc="-5">
                <a:solidFill>
                  <a:srgbClr val="010202"/>
                </a:solidFill>
                <a:latin typeface="Times New Roman"/>
                <a:cs typeface="Times New Roman"/>
              </a:rPr>
              <a:t>at the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temperature</a:t>
            </a:r>
            <a:endParaRPr sz="1000">
              <a:latin typeface="Times New Roman"/>
              <a:cs typeface="Times New Roman"/>
            </a:endParaRPr>
          </a:p>
        </p:txBody>
      </p:sp>
      <p:sp>
        <p:nvSpPr>
          <p:cNvPr id="6" name="object 6"/>
          <p:cNvSpPr txBox="1"/>
          <p:nvPr/>
        </p:nvSpPr>
        <p:spPr>
          <a:xfrm>
            <a:off x="2228214" y="2507969"/>
            <a:ext cx="1450340" cy="179705"/>
          </a:xfrm>
          <a:prstGeom prst="rect">
            <a:avLst/>
          </a:prstGeom>
        </p:spPr>
        <p:txBody>
          <a:bodyPr wrap="square" lIns="0" tIns="13970" rIns="0" bIns="0" rtlCol="0" vert="horz">
            <a:spAutoFit/>
          </a:bodyPr>
          <a:lstStyle/>
          <a:p>
            <a:pPr marL="12700">
              <a:lnSpc>
                <a:spcPct val="100000"/>
              </a:lnSpc>
              <a:spcBef>
                <a:spcPts val="110"/>
              </a:spcBef>
            </a:pPr>
            <a:r>
              <a:rPr dirty="0" sz="1000" spc="-5">
                <a:solidFill>
                  <a:srgbClr val="010202"/>
                </a:solidFill>
                <a:latin typeface="Times New Roman"/>
                <a:cs typeface="Times New Roman"/>
              </a:rPr>
              <a:t>the points </a:t>
            </a:r>
            <a:r>
              <a:rPr dirty="0" sz="1000" spc="-5" i="1">
                <a:solidFill>
                  <a:srgbClr val="010202"/>
                </a:solidFill>
                <a:latin typeface="Times New Roman"/>
                <a:cs typeface="Times New Roman"/>
              </a:rPr>
              <a:t>m </a:t>
            </a:r>
            <a:r>
              <a:rPr dirty="0" sz="1000">
                <a:solidFill>
                  <a:srgbClr val="010202"/>
                </a:solidFill>
                <a:latin typeface="Times New Roman"/>
                <a:cs typeface="Times New Roman"/>
              </a:rPr>
              <a:t>and </a:t>
            </a:r>
            <a:r>
              <a:rPr dirty="0" sz="1000" i="1">
                <a:solidFill>
                  <a:srgbClr val="010202"/>
                </a:solidFill>
                <a:latin typeface="Times New Roman"/>
                <a:cs typeface="Times New Roman"/>
              </a:rPr>
              <a:t>g</a:t>
            </a:r>
            <a:r>
              <a:rPr dirty="0" sz="1000" spc="-70" i="1">
                <a:solidFill>
                  <a:srgbClr val="010202"/>
                </a:solidFill>
                <a:latin typeface="Times New Roman"/>
                <a:cs typeface="Times New Roman"/>
              </a:rPr>
              <a:t> </a:t>
            </a:r>
            <a:r>
              <a:rPr dirty="0" sz="1000" spc="-5">
                <a:solidFill>
                  <a:srgbClr val="010202"/>
                </a:solidFill>
                <a:latin typeface="Times New Roman"/>
                <a:cs typeface="Times New Roman"/>
              </a:rPr>
              <a:t>coincide.</a:t>
            </a:r>
            <a:endParaRPr sz="1000">
              <a:latin typeface="Times New Roman"/>
              <a:cs typeface="Times New Roman"/>
            </a:endParaRPr>
          </a:p>
        </p:txBody>
      </p:sp>
      <p:sp>
        <p:nvSpPr>
          <p:cNvPr id="7" name="object 7"/>
          <p:cNvSpPr txBox="1"/>
          <p:nvPr/>
        </p:nvSpPr>
        <p:spPr>
          <a:xfrm>
            <a:off x="405885" y="2967710"/>
            <a:ext cx="4675505" cy="4698365"/>
          </a:xfrm>
          <a:prstGeom prst="rect">
            <a:avLst/>
          </a:prstGeom>
        </p:spPr>
        <p:txBody>
          <a:bodyPr wrap="square" lIns="0" tIns="8255" rIns="0" bIns="0" rtlCol="0" vert="horz">
            <a:spAutoFit/>
          </a:bodyPr>
          <a:lstStyle/>
          <a:p>
            <a:pPr marL="1400175" marR="760730" indent="-633095">
              <a:lnSpc>
                <a:spcPct val="103499"/>
              </a:lnSpc>
              <a:spcBef>
                <a:spcPts val="65"/>
              </a:spcBef>
            </a:pPr>
            <a:r>
              <a:rPr dirty="0" sz="1000" b="1">
                <a:solidFill>
                  <a:srgbClr val="010202"/>
                </a:solidFill>
                <a:latin typeface="Times New Roman"/>
                <a:cs typeface="Times New Roman"/>
              </a:rPr>
              <a:t>10.6 PHASE </a:t>
            </a:r>
            <a:r>
              <a:rPr dirty="0" sz="1000" spc="-5" b="1">
                <a:solidFill>
                  <a:srgbClr val="010202"/>
                </a:solidFill>
                <a:latin typeface="Times New Roman"/>
                <a:cs typeface="Times New Roman"/>
              </a:rPr>
              <a:t>DIAGRAMS, </a:t>
            </a:r>
            <a:r>
              <a:rPr dirty="0" sz="1000" b="1">
                <a:solidFill>
                  <a:srgbClr val="010202"/>
                </a:solidFill>
                <a:latin typeface="Times New Roman"/>
                <a:cs typeface="Times New Roman"/>
              </a:rPr>
              <a:t>GIBBS FREE </a:t>
            </a:r>
            <a:r>
              <a:rPr dirty="0" sz="1000" spc="-15" b="1">
                <a:solidFill>
                  <a:srgbClr val="010202"/>
                </a:solidFill>
                <a:latin typeface="Times New Roman"/>
                <a:cs typeface="Times New Roman"/>
              </a:rPr>
              <a:t>ENERGY, </a:t>
            </a:r>
            <a:r>
              <a:rPr dirty="0" sz="1000" spc="-5" b="1">
                <a:solidFill>
                  <a:srgbClr val="010202"/>
                </a:solidFill>
                <a:latin typeface="Times New Roman"/>
                <a:cs typeface="Times New Roman"/>
              </a:rPr>
              <a:t>AND  </a:t>
            </a:r>
            <a:r>
              <a:rPr dirty="0" sz="1000" b="1">
                <a:solidFill>
                  <a:srgbClr val="010202"/>
                </a:solidFill>
                <a:latin typeface="Times New Roman"/>
                <a:cs typeface="Times New Roman"/>
              </a:rPr>
              <a:t>THERMODYNAMIC</a:t>
            </a:r>
            <a:r>
              <a:rPr dirty="0" sz="1000" spc="-5" b="1">
                <a:solidFill>
                  <a:srgbClr val="010202"/>
                </a:solidFill>
                <a:latin typeface="Times New Roman"/>
                <a:cs typeface="Times New Roman"/>
              </a:rPr>
              <a:t> ACTIVITY</a:t>
            </a:r>
            <a:endParaRPr sz="1000">
              <a:latin typeface="Times New Roman"/>
              <a:cs typeface="Times New Roman"/>
            </a:endParaRPr>
          </a:p>
          <a:p>
            <a:pPr>
              <a:lnSpc>
                <a:spcPct val="100000"/>
              </a:lnSpc>
              <a:spcBef>
                <a:spcPts val="35"/>
              </a:spcBef>
            </a:pPr>
            <a:endParaRPr sz="1150">
              <a:latin typeface="Times New Roman"/>
              <a:cs typeface="Times New Roman"/>
            </a:endParaRPr>
          </a:p>
          <a:p>
            <a:pPr algn="just" marL="50800" marR="43180">
              <a:lnSpc>
                <a:spcPts val="1570"/>
              </a:lnSpc>
            </a:pPr>
            <a:r>
              <a:rPr dirty="0" sz="1000">
                <a:solidFill>
                  <a:srgbClr val="010202"/>
                </a:solidFill>
                <a:latin typeface="Times New Roman"/>
                <a:cs typeface="Times New Roman"/>
              </a:rPr>
              <a:t>Complete mutual solid solubility of the components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requires that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a:solidFill>
                  <a:srgbClr val="010202"/>
                </a:solidFill>
                <a:latin typeface="Times New Roman"/>
                <a:cs typeface="Times New Roman"/>
              </a:rPr>
              <a:t>have  </a:t>
            </a:r>
            <a:r>
              <a:rPr dirty="0" sz="1000" spc="-5">
                <a:solidFill>
                  <a:srgbClr val="010202"/>
                </a:solidFill>
                <a:latin typeface="Times New Roman"/>
                <a:cs typeface="Times New Roman"/>
              </a:rPr>
              <a:t>the same crystal structures, be of comparable atomic size, and have similar  electronegativities and valencies. If any one of these conditions is not met, then </a:t>
            </a:r>
            <a:r>
              <a:rPr dirty="0" sz="1000">
                <a:solidFill>
                  <a:srgbClr val="010202"/>
                </a:solidFill>
                <a:latin typeface="Times New Roman"/>
                <a:cs typeface="Times New Roman"/>
              </a:rPr>
              <a:t>a  </a:t>
            </a:r>
            <a:r>
              <a:rPr dirty="0" sz="1000" spc="-5">
                <a:solidFill>
                  <a:srgbClr val="010202"/>
                </a:solidFill>
                <a:latin typeface="Times New Roman"/>
                <a:cs typeface="Times New Roman"/>
              </a:rPr>
              <a:t>miscibility gap will occur in the solid state. Consider the system </a:t>
            </a:r>
            <a:r>
              <a:rPr dirty="0" sz="1000" i="1">
                <a:solidFill>
                  <a:srgbClr val="010202"/>
                </a:solidFill>
                <a:latin typeface="Times New Roman"/>
                <a:cs typeface="Times New Roman"/>
              </a:rPr>
              <a:t>A–B, </a:t>
            </a:r>
            <a:r>
              <a:rPr dirty="0" sz="1000">
                <a:solidFill>
                  <a:srgbClr val="010202"/>
                </a:solidFill>
                <a:latin typeface="Times New Roman"/>
                <a:cs typeface="Times New Roman"/>
              </a:rPr>
              <a:t>the phase diagram  </a:t>
            </a:r>
            <a:r>
              <a:rPr dirty="0" sz="1000" spc="-5">
                <a:solidFill>
                  <a:srgbClr val="010202"/>
                </a:solidFill>
                <a:latin typeface="Times New Roman"/>
                <a:cs typeface="Times New Roman"/>
              </a:rPr>
              <a:t>of which is shown in Fig. </a:t>
            </a:r>
            <a:r>
              <a:rPr dirty="0" sz="1000" spc="-10">
                <a:solidFill>
                  <a:srgbClr val="010202"/>
                </a:solidFill>
                <a:latin typeface="Times New Roman"/>
                <a:cs typeface="Times New Roman"/>
              </a:rPr>
              <a:t>10.11</a:t>
            </a:r>
            <a:r>
              <a:rPr dirty="0" sz="1000" spc="-10" i="1">
                <a:solidFill>
                  <a:srgbClr val="010202"/>
                </a:solidFill>
                <a:latin typeface="Times New Roman"/>
                <a:cs typeface="Times New Roman"/>
              </a:rPr>
              <a:t>a</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in which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have </a:t>
            </a:r>
            <a:r>
              <a:rPr dirty="0" sz="1000" spc="-10">
                <a:solidFill>
                  <a:srgbClr val="010202"/>
                </a:solidFill>
                <a:latin typeface="Times New Roman"/>
                <a:cs typeface="Times New Roman"/>
              </a:rPr>
              <a:t>differing </a:t>
            </a:r>
            <a:r>
              <a:rPr dirty="0" sz="1000" spc="-5">
                <a:solidFill>
                  <a:srgbClr val="010202"/>
                </a:solidFill>
                <a:latin typeface="Times New Roman"/>
                <a:cs typeface="Times New Roman"/>
              </a:rPr>
              <a:t>crystal structures. </a:t>
            </a:r>
            <a:r>
              <a:rPr dirty="0" sz="1000" spc="-30">
                <a:solidFill>
                  <a:srgbClr val="010202"/>
                </a:solidFill>
                <a:latin typeface="Times New Roman"/>
                <a:cs typeface="Times New Roman"/>
              </a:rPr>
              <a:t>Two  </a:t>
            </a:r>
            <a:r>
              <a:rPr dirty="0" sz="1000">
                <a:solidFill>
                  <a:srgbClr val="010202"/>
                </a:solidFill>
                <a:latin typeface="Times New Roman"/>
                <a:cs typeface="Times New Roman"/>
              </a:rPr>
              <a:t>terminal solid solutions, </a:t>
            </a:r>
            <a:r>
              <a:rPr dirty="0" sz="1000" spc="165">
                <a:solidFill>
                  <a:srgbClr val="010202"/>
                </a:solidFill>
                <a:latin typeface="Times New Roman"/>
                <a:cs typeface="Times New Roman"/>
              </a:rPr>
              <a:t>a</a:t>
            </a:r>
            <a:r>
              <a:rPr dirty="0" sz="1000" spc="-95">
                <a:solidFill>
                  <a:srgbClr val="010202"/>
                </a:solidFill>
                <a:latin typeface="Times New Roman"/>
                <a:cs typeface="Times New Roman"/>
              </a:rPr>
              <a:t> </a:t>
            </a:r>
            <a:r>
              <a:rPr dirty="0" sz="1000">
                <a:solidFill>
                  <a:srgbClr val="010202"/>
                </a:solidFill>
                <a:latin typeface="Times New Roman"/>
                <a:cs typeface="Times New Roman"/>
              </a:rPr>
              <a:t>and </a:t>
            </a:r>
            <a:r>
              <a:rPr dirty="0" sz="1000" spc="25">
                <a:solidFill>
                  <a:srgbClr val="010202"/>
                </a:solidFill>
                <a:latin typeface="Times New Roman"/>
                <a:cs typeface="Times New Roman"/>
              </a:rPr>
              <a:t>ß, </a:t>
            </a:r>
            <a:r>
              <a:rPr dirty="0" sz="1000" spc="-10">
                <a:solidFill>
                  <a:srgbClr val="010202"/>
                </a:solidFill>
                <a:latin typeface="Times New Roman"/>
                <a:cs typeface="Times New Roman"/>
              </a:rPr>
              <a:t>occur. </a:t>
            </a:r>
            <a:r>
              <a:rPr dirty="0" sz="1000">
                <a:solidFill>
                  <a:srgbClr val="010202"/>
                </a:solidFill>
                <a:latin typeface="Times New Roman"/>
                <a:cs typeface="Times New Roman"/>
              </a:rPr>
              <a:t>The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curves, </a:t>
            </a:r>
            <a:r>
              <a:rPr dirty="0" sz="1000" spc="-15">
                <a:solidFill>
                  <a:srgbClr val="010202"/>
                </a:solidFill>
                <a:latin typeface="Times New Roman"/>
                <a:cs typeface="Times New Roman"/>
              </a:rPr>
              <a:t>at  </a:t>
            </a:r>
            <a:r>
              <a:rPr dirty="0" sz="1000" spc="-5">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65">
                <a:solidFill>
                  <a:srgbClr val="010202"/>
                </a:solidFill>
                <a:latin typeface="Times New Roman"/>
                <a:cs typeface="Times New Roman"/>
              </a:rPr>
              <a:t> </a:t>
            </a:r>
            <a:r>
              <a:rPr dirty="0" sz="1000" spc="-5" i="1">
                <a:solidFill>
                  <a:srgbClr val="010202"/>
                </a:solidFill>
                <a:latin typeface="Times New Roman"/>
                <a:cs typeface="Times New Roman"/>
              </a:rPr>
              <a:t>T</a:t>
            </a:r>
            <a:r>
              <a:rPr dirty="0" sz="1000" spc="120" i="1">
                <a:solidFill>
                  <a:srgbClr val="010202"/>
                </a:solidFill>
                <a:latin typeface="Times New Roman"/>
                <a:cs typeface="Times New Roman"/>
              </a:rPr>
              <a:t> </a:t>
            </a:r>
            <a:r>
              <a:rPr dirty="0" sz="1000">
                <a:solidFill>
                  <a:srgbClr val="010202"/>
                </a:solidFill>
                <a:latin typeface="Times New Roman"/>
                <a:cs typeface="Times New Roman"/>
              </a:rPr>
              <a:t>,</a:t>
            </a:r>
            <a:r>
              <a:rPr dirty="0" sz="1000" spc="65">
                <a:solidFill>
                  <a:srgbClr val="010202"/>
                </a:solidFill>
                <a:latin typeface="Times New Roman"/>
                <a:cs typeface="Times New Roman"/>
              </a:rPr>
              <a:t> </a:t>
            </a:r>
            <a:r>
              <a:rPr dirty="0" sz="1000">
                <a:solidFill>
                  <a:srgbClr val="010202"/>
                </a:solidFill>
                <a:latin typeface="Times New Roman"/>
                <a:cs typeface="Times New Roman"/>
              </a:rPr>
              <a:t>are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shown</a:t>
            </a:r>
            <a:r>
              <a:rPr dirty="0" sz="1000" spc="70">
                <a:solidFill>
                  <a:srgbClr val="010202"/>
                </a:solidFill>
                <a:latin typeface="Times New Roman"/>
                <a:cs typeface="Times New Roman"/>
              </a:rPr>
              <a:t> </a:t>
            </a:r>
            <a:r>
              <a:rPr dirty="0" sz="1000">
                <a:solidFill>
                  <a:srgbClr val="010202"/>
                </a:solidFill>
                <a:latin typeface="Times New Roman"/>
                <a:cs typeface="Times New Roman"/>
              </a:rPr>
              <a:t>in</a:t>
            </a:r>
            <a:r>
              <a:rPr dirty="0" sz="1000" spc="65">
                <a:solidFill>
                  <a:srgbClr val="010202"/>
                </a:solidFill>
                <a:latin typeface="Times New Roman"/>
                <a:cs typeface="Times New Roman"/>
              </a:rPr>
              <a:t> </a:t>
            </a:r>
            <a:r>
              <a:rPr dirty="0" sz="1000">
                <a:solidFill>
                  <a:srgbClr val="010202"/>
                </a:solidFill>
                <a:latin typeface="Times New Roman"/>
                <a:cs typeface="Times New Roman"/>
              </a:rPr>
              <a:t>Fig.</a:t>
            </a:r>
            <a:r>
              <a:rPr dirty="0" sz="1000" spc="70">
                <a:solidFill>
                  <a:srgbClr val="010202"/>
                </a:solidFill>
                <a:latin typeface="Times New Roman"/>
                <a:cs typeface="Times New Roman"/>
              </a:rPr>
              <a:t> </a:t>
            </a:r>
            <a:r>
              <a:rPr dirty="0" sz="1000" spc="-10">
                <a:solidFill>
                  <a:srgbClr val="010202"/>
                </a:solidFill>
                <a:latin typeface="Times New Roman"/>
                <a:cs typeface="Times New Roman"/>
              </a:rPr>
              <a:t>10.11</a:t>
            </a:r>
            <a:r>
              <a:rPr dirty="0" sz="1000" spc="-10" i="1">
                <a:solidFill>
                  <a:srgbClr val="010202"/>
                </a:solidFill>
                <a:latin typeface="Times New Roman"/>
                <a:cs typeface="Times New Roman"/>
              </a:rPr>
              <a:t>b.</a:t>
            </a:r>
            <a:r>
              <a:rPr dirty="0" sz="1000" spc="70" i="1">
                <a:solidFill>
                  <a:srgbClr val="010202"/>
                </a:solidFill>
                <a:latin typeface="Times New Roman"/>
                <a:cs typeface="Times New Roman"/>
              </a:rPr>
              <a:t> </a:t>
            </a:r>
            <a:r>
              <a:rPr dirty="0" sz="1000">
                <a:solidFill>
                  <a:srgbClr val="010202"/>
                </a:solidFill>
                <a:latin typeface="Times New Roman"/>
                <a:cs typeface="Times New Roman"/>
              </a:rPr>
              <a:t>In</a:t>
            </a:r>
            <a:r>
              <a:rPr dirty="0" sz="1000" spc="65">
                <a:solidFill>
                  <a:srgbClr val="010202"/>
                </a:solidFill>
                <a:latin typeface="Times New Roman"/>
                <a:cs typeface="Times New Roman"/>
              </a:rPr>
              <a:t> </a:t>
            </a:r>
            <a:r>
              <a:rPr dirty="0" sz="1000">
                <a:solidFill>
                  <a:srgbClr val="010202"/>
                </a:solidFill>
                <a:latin typeface="Times New Roman"/>
                <a:cs typeface="Times New Roman"/>
              </a:rPr>
              <a:t>this</a:t>
            </a:r>
            <a:r>
              <a:rPr dirty="0" sz="1000" spc="65">
                <a:solidFill>
                  <a:srgbClr val="010202"/>
                </a:solidFill>
                <a:latin typeface="Times New Roman"/>
                <a:cs typeface="Times New Roman"/>
              </a:rPr>
              <a:t> </a:t>
            </a:r>
            <a:r>
              <a:rPr dirty="0" sz="1000">
                <a:solidFill>
                  <a:srgbClr val="010202"/>
                </a:solidFill>
                <a:latin typeface="Times New Roman"/>
                <a:cs typeface="Times New Roman"/>
              </a:rPr>
              <a:t>figure,</a:t>
            </a:r>
            <a:r>
              <a:rPr dirty="0" sz="1000" spc="65">
                <a:solidFill>
                  <a:srgbClr val="010202"/>
                </a:solidFill>
                <a:latin typeface="Times New Roman"/>
                <a:cs typeface="Times New Roman"/>
              </a:rPr>
              <a:t> </a:t>
            </a:r>
            <a:r>
              <a:rPr dirty="0" sz="1000" i="1">
                <a:solidFill>
                  <a:srgbClr val="010202"/>
                </a:solidFill>
                <a:latin typeface="Times New Roman"/>
                <a:cs typeface="Times New Roman"/>
              </a:rPr>
              <a:t>a</a:t>
            </a:r>
            <a:r>
              <a:rPr dirty="0" sz="1000" spc="70"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60">
                <a:solidFill>
                  <a:srgbClr val="010202"/>
                </a:solidFill>
                <a:latin typeface="Times New Roman"/>
                <a:cs typeface="Times New Roman"/>
              </a:rPr>
              <a:t> </a:t>
            </a:r>
            <a:r>
              <a:rPr dirty="0" sz="1000" i="1">
                <a:solidFill>
                  <a:srgbClr val="010202"/>
                </a:solidFill>
                <a:latin typeface="Times New Roman"/>
                <a:cs typeface="Times New Roman"/>
              </a:rPr>
              <a:t>c,</a:t>
            </a:r>
            <a:r>
              <a:rPr dirty="0" sz="1000" spc="65" i="1">
                <a:solidFill>
                  <a:srgbClr val="010202"/>
                </a:solidFill>
                <a:latin typeface="Times New Roman"/>
                <a:cs typeface="Times New Roman"/>
              </a:rPr>
              <a:t> </a:t>
            </a:r>
            <a:r>
              <a:rPr dirty="0" sz="1000">
                <a:solidFill>
                  <a:srgbClr val="010202"/>
                </a:solidFill>
                <a:latin typeface="Times New Roman"/>
                <a:cs typeface="Times New Roman"/>
              </a:rPr>
              <a:t>located</a:t>
            </a:r>
            <a:r>
              <a:rPr dirty="0" sz="1000" spc="70">
                <a:solidFill>
                  <a:srgbClr val="010202"/>
                </a:solidFill>
                <a:latin typeface="Times New Roman"/>
                <a:cs typeface="Times New Roman"/>
              </a:rPr>
              <a:t> </a:t>
            </a:r>
            <a:r>
              <a:rPr dirty="0" sz="1000">
                <a:solidFill>
                  <a:srgbClr val="010202"/>
                </a:solidFill>
                <a:latin typeface="Times New Roman"/>
                <a:cs typeface="Times New Roman"/>
              </a:rPr>
              <a:t>at</a:t>
            </a:r>
            <a:r>
              <a:rPr dirty="0" sz="1000" spc="60">
                <a:solidFill>
                  <a:srgbClr val="010202"/>
                </a:solidFill>
                <a:latin typeface="Times New Roman"/>
                <a:cs typeface="Times New Roman"/>
              </a:rPr>
              <a:t> </a:t>
            </a:r>
            <a:r>
              <a:rPr dirty="0" sz="1000">
                <a:solidFill>
                  <a:srgbClr val="010202"/>
                </a:solidFill>
                <a:latin typeface="Times New Roman"/>
                <a:cs typeface="Times New Roman"/>
              </a:rPr>
              <a:t>O</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M</a:t>
            </a:r>
            <a:r>
              <a:rPr dirty="0" sz="1000">
                <a:solidFill>
                  <a:srgbClr val="010202"/>
                </a:solidFill>
                <a:latin typeface="Times New Roman"/>
                <a:cs typeface="Times New Roman"/>
              </a:rPr>
              <a:t>=0,</a:t>
            </a:r>
            <a:endParaRPr sz="1000">
              <a:latin typeface="Times New Roman"/>
              <a:cs typeface="Times New Roman"/>
            </a:endParaRPr>
          </a:p>
          <a:p>
            <a:pPr marL="961390">
              <a:lnSpc>
                <a:spcPts val="285"/>
              </a:lnSpc>
            </a:pPr>
            <a:r>
              <a:rPr dirty="0" sz="750" spc="10">
                <a:solidFill>
                  <a:srgbClr val="010202"/>
                </a:solidFill>
                <a:latin typeface="Times New Roman"/>
                <a:cs typeface="Times New Roman"/>
              </a:rPr>
              <a:t>1</a:t>
            </a:r>
            <a:endParaRPr sz="750">
              <a:latin typeface="Times New Roman"/>
              <a:cs typeface="Times New Roman"/>
            </a:endParaRPr>
          </a:p>
          <a:p>
            <a:pPr algn="just" marL="50800">
              <a:lnSpc>
                <a:spcPts val="1185"/>
              </a:lnSpc>
            </a:pPr>
            <a:r>
              <a:rPr dirty="0" sz="1000">
                <a:solidFill>
                  <a:srgbClr val="010202"/>
                </a:solidFill>
                <a:latin typeface="Times New Roman"/>
                <a:cs typeface="Times New Roman"/>
              </a:rPr>
              <a:t>represent,</a:t>
            </a:r>
            <a:r>
              <a:rPr dirty="0" sz="1000" spc="75">
                <a:solidFill>
                  <a:srgbClr val="010202"/>
                </a:solidFill>
                <a:latin typeface="Times New Roman"/>
                <a:cs typeface="Times New Roman"/>
              </a:rPr>
              <a:t> </a:t>
            </a:r>
            <a:r>
              <a:rPr dirty="0" sz="1000" spc="-10">
                <a:solidFill>
                  <a:srgbClr val="010202"/>
                </a:solidFill>
                <a:latin typeface="Times New Roman"/>
                <a:cs typeface="Times New Roman"/>
              </a:rPr>
              <a:t>respectively,</a:t>
            </a:r>
            <a:r>
              <a:rPr dirty="0" sz="1000" spc="85">
                <a:solidFill>
                  <a:srgbClr val="010202"/>
                </a:solidFill>
                <a:latin typeface="Times New Roman"/>
                <a:cs typeface="Times New Roman"/>
              </a:rPr>
              <a:t> </a:t>
            </a:r>
            <a:r>
              <a:rPr dirty="0" sz="1000">
                <a:solidFill>
                  <a:srgbClr val="010202"/>
                </a:solidFill>
                <a:latin typeface="Times New Roman"/>
                <a:cs typeface="Times New Roman"/>
              </a:rPr>
              <a:t>the</a:t>
            </a:r>
            <a:r>
              <a:rPr dirty="0" sz="1000" spc="85">
                <a:solidFill>
                  <a:srgbClr val="010202"/>
                </a:solidFill>
                <a:latin typeface="Times New Roman"/>
                <a:cs typeface="Times New Roman"/>
              </a:rPr>
              <a:t> </a:t>
            </a:r>
            <a:r>
              <a:rPr dirty="0" sz="1000">
                <a:solidFill>
                  <a:srgbClr val="010202"/>
                </a:solidFill>
                <a:latin typeface="Times New Roman"/>
                <a:cs typeface="Times New Roman"/>
              </a:rPr>
              <a:t>molar</a:t>
            </a:r>
            <a:r>
              <a:rPr dirty="0" sz="1000" spc="80">
                <a:solidFill>
                  <a:srgbClr val="010202"/>
                </a:solidFill>
                <a:latin typeface="Times New Roman"/>
                <a:cs typeface="Times New Roman"/>
              </a:rPr>
              <a:t> </a:t>
            </a:r>
            <a:r>
              <a:rPr dirty="0" sz="1000">
                <a:solidFill>
                  <a:srgbClr val="010202"/>
                </a:solidFill>
                <a:latin typeface="Times New Roman"/>
                <a:cs typeface="Times New Roman"/>
              </a:rPr>
              <a:t>Gibbs</a:t>
            </a:r>
            <a:r>
              <a:rPr dirty="0" sz="1000" spc="80">
                <a:solidFill>
                  <a:srgbClr val="010202"/>
                </a:solidFill>
                <a:latin typeface="Times New Roman"/>
                <a:cs typeface="Times New Roman"/>
              </a:rPr>
              <a:t> </a:t>
            </a:r>
            <a:r>
              <a:rPr dirty="0" sz="1000">
                <a:solidFill>
                  <a:srgbClr val="010202"/>
                </a:solidFill>
                <a:latin typeface="Times New Roman"/>
                <a:cs typeface="Times New Roman"/>
              </a:rPr>
              <a:t>free</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energies</a:t>
            </a:r>
            <a:r>
              <a:rPr dirty="0" sz="1000" spc="80">
                <a:solidFill>
                  <a:srgbClr val="010202"/>
                </a:solidFill>
                <a:latin typeface="Times New Roman"/>
                <a:cs typeface="Times New Roman"/>
              </a:rPr>
              <a:t> </a:t>
            </a:r>
            <a:r>
              <a:rPr dirty="0" sz="1000">
                <a:solidFill>
                  <a:srgbClr val="010202"/>
                </a:solidFill>
                <a:latin typeface="Times New Roman"/>
                <a:cs typeface="Times New Roman"/>
              </a:rPr>
              <a:t>of</a:t>
            </a:r>
            <a:r>
              <a:rPr dirty="0" sz="1000" spc="85">
                <a:solidFill>
                  <a:srgbClr val="010202"/>
                </a:solidFill>
                <a:latin typeface="Times New Roman"/>
                <a:cs typeface="Times New Roman"/>
              </a:rPr>
              <a:t> </a:t>
            </a:r>
            <a:r>
              <a:rPr dirty="0" sz="1000">
                <a:solidFill>
                  <a:srgbClr val="010202"/>
                </a:solidFill>
                <a:latin typeface="Times New Roman"/>
                <a:cs typeface="Times New Roman"/>
              </a:rPr>
              <a:t>pure</a:t>
            </a:r>
            <a:r>
              <a:rPr dirty="0" sz="1000" spc="75">
                <a:solidFill>
                  <a:srgbClr val="010202"/>
                </a:solidFill>
                <a:latin typeface="Times New Roman"/>
                <a:cs typeface="Times New Roman"/>
              </a:rPr>
              <a:t> </a:t>
            </a:r>
            <a:r>
              <a:rPr dirty="0" sz="1000">
                <a:solidFill>
                  <a:srgbClr val="010202"/>
                </a:solidFill>
                <a:latin typeface="Times New Roman"/>
                <a:cs typeface="Times New Roman"/>
              </a:rPr>
              <a:t>solid</a:t>
            </a:r>
            <a:r>
              <a:rPr dirty="0" sz="1000" spc="80">
                <a:solidFill>
                  <a:srgbClr val="010202"/>
                </a:solidFill>
                <a:latin typeface="Times New Roman"/>
                <a:cs typeface="Times New Roman"/>
              </a:rPr>
              <a:t> </a:t>
            </a:r>
            <a:r>
              <a:rPr dirty="0" sz="1000" i="1">
                <a:solidFill>
                  <a:srgbClr val="010202"/>
                </a:solidFill>
                <a:latin typeface="Times New Roman"/>
                <a:cs typeface="Times New Roman"/>
              </a:rPr>
              <a:t>A</a:t>
            </a:r>
            <a:r>
              <a:rPr dirty="0" sz="1000" spc="50"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85">
                <a:solidFill>
                  <a:srgbClr val="010202"/>
                </a:solidFill>
                <a:latin typeface="Times New Roman"/>
                <a:cs typeface="Times New Roman"/>
              </a:rPr>
              <a:t> </a:t>
            </a:r>
            <a:r>
              <a:rPr dirty="0" sz="1000">
                <a:solidFill>
                  <a:srgbClr val="010202"/>
                </a:solidFill>
                <a:latin typeface="Times New Roman"/>
                <a:cs typeface="Times New Roman"/>
              </a:rPr>
              <a:t>pure</a:t>
            </a:r>
            <a:r>
              <a:rPr dirty="0" sz="1000" spc="85">
                <a:solidFill>
                  <a:srgbClr val="010202"/>
                </a:solidFill>
                <a:latin typeface="Times New Roman"/>
                <a:cs typeface="Times New Roman"/>
              </a:rPr>
              <a:t> </a:t>
            </a:r>
            <a:r>
              <a:rPr dirty="0" sz="1000">
                <a:solidFill>
                  <a:srgbClr val="010202"/>
                </a:solidFill>
                <a:latin typeface="Times New Roman"/>
                <a:cs typeface="Times New Roman"/>
              </a:rPr>
              <a:t>liquid</a:t>
            </a:r>
            <a:r>
              <a:rPr dirty="0" sz="1000" spc="80">
                <a:solidFill>
                  <a:srgbClr val="010202"/>
                </a:solidFill>
                <a:latin typeface="Times New Roman"/>
                <a:cs typeface="Times New Roman"/>
              </a:rPr>
              <a:t> </a:t>
            </a:r>
            <a:r>
              <a:rPr dirty="0" sz="1000" i="1">
                <a:solidFill>
                  <a:srgbClr val="010202"/>
                </a:solidFill>
                <a:latin typeface="Times New Roman"/>
                <a:cs typeface="Times New Roman"/>
              </a:rPr>
              <a:t>B,</a:t>
            </a:r>
            <a:endParaRPr sz="1000">
              <a:latin typeface="Times New Roman"/>
              <a:cs typeface="Times New Roman"/>
            </a:endParaRPr>
          </a:p>
          <a:p>
            <a:pPr algn="just" marL="50800" marR="43180">
              <a:lnSpc>
                <a:spcPct val="130900"/>
              </a:lnSpc>
              <a:spcBef>
                <a:spcPts val="5"/>
              </a:spcBef>
            </a:pP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a:solidFill>
                  <a:srgbClr val="010202"/>
                </a:solidFill>
                <a:latin typeface="Times New Roman"/>
                <a:cs typeface="Times New Roman"/>
              </a:rPr>
              <a:t>and </a:t>
            </a:r>
            <a:r>
              <a:rPr dirty="0" sz="1000" i="1">
                <a:solidFill>
                  <a:srgbClr val="010202"/>
                </a:solidFill>
                <a:latin typeface="Times New Roman"/>
                <a:cs typeface="Times New Roman"/>
              </a:rPr>
              <a:t>d </a:t>
            </a:r>
            <a:r>
              <a:rPr dirty="0" sz="1000" spc="-5">
                <a:solidFill>
                  <a:srgbClr val="010202"/>
                </a:solidFill>
                <a:latin typeface="Times New Roman"/>
                <a:cs typeface="Times New Roman"/>
              </a:rPr>
              <a:t>represent, </a:t>
            </a:r>
            <a:r>
              <a:rPr dirty="0" sz="1000" spc="-10">
                <a:solidFill>
                  <a:srgbClr val="010202"/>
                </a:solidFill>
                <a:latin typeface="Times New Roman"/>
                <a:cs typeface="Times New Roman"/>
              </a:rPr>
              <a:t>respectively, </a:t>
            </a:r>
            <a:r>
              <a:rPr dirty="0" sz="1000" spc="-5">
                <a:solidFill>
                  <a:srgbClr val="010202"/>
                </a:solidFill>
                <a:latin typeface="Times New Roman"/>
                <a:cs typeface="Times New Roman"/>
              </a:rPr>
              <a:t>the molar Gibbs free </a:t>
            </a:r>
            <a:r>
              <a:rPr dirty="0" sz="1000" spc="-10">
                <a:solidFill>
                  <a:srgbClr val="010202"/>
                </a:solidFill>
                <a:latin typeface="Times New Roman"/>
                <a:cs typeface="Times New Roman"/>
              </a:rPr>
              <a:t>energies </a:t>
            </a:r>
            <a:r>
              <a:rPr dirty="0" sz="1000" spc="-5">
                <a:solidFill>
                  <a:srgbClr val="010202"/>
                </a:solidFill>
                <a:latin typeface="Times New Roman"/>
                <a:cs typeface="Times New Roman"/>
              </a:rPr>
              <a:t>of pure liquid A and  </a:t>
            </a:r>
            <a:r>
              <a:rPr dirty="0" sz="1000">
                <a:solidFill>
                  <a:srgbClr val="010202"/>
                </a:solidFill>
                <a:latin typeface="Times New Roman"/>
                <a:cs typeface="Times New Roman"/>
              </a:rPr>
              <a:t>pure solid </a:t>
            </a:r>
            <a:r>
              <a:rPr dirty="0" sz="1000" i="1">
                <a:solidFill>
                  <a:srgbClr val="010202"/>
                </a:solidFill>
                <a:latin typeface="Times New Roman"/>
                <a:cs typeface="Times New Roman"/>
              </a:rPr>
              <a:t>B</a:t>
            </a:r>
            <a:r>
              <a:rPr dirty="0" sz="1000">
                <a:solidFill>
                  <a:srgbClr val="010202"/>
                </a:solidFill>
                <a:latin typeface="Times New Roman"/>
                <a:cs typeface="Times New Roman"/>
              </a:rPr>
              <a:t>. The curve </a:t>
            </a:r>
            <a:r>
              <a:rPr dirty="0" sz="1000" i="1">
                <a:solidFill>
                  <a:srgbClr val="010202"/>
                </a:solidFill>
                <a:latin typeface="Times New Roman"/>
                <a:cs typeface="Times New Roman"/>
              </a:rPr>
              <a:t>aeg </a:t>
            </a:r>
            <a:r>
              <a:rPr dirty="0" sz="1000">
                <a:solidFill>
                  <a:srgbClr val="010202"/>
                </a:solidFill>
                <a:latin typeface="Times New Roman"/>
                <a:cs typeface="Times New Roman"/>
              </a:rPr>
              <a:t>(curve I) is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of solid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and  solid </a:t>
            </a:r>
            <a:r>
              <a:rPr dirty="0" sz="1000" i="1">
                <a:solidFill>
                  <a:srgbClr val="010202"/>
                </a:solidFill>
                <a:latin typeface="Times New Roman"/>
                <a:cs typeface="Times New Roman"/>
              </a:rPr>
              <a:t>B </a:t>
            </a:r>
            <a:r>
              <a:rPr dirty="0" sz="1000">
                <a:solidFill>
                  <a:srgbClr val="010202"/>
                </a:solidFill>
                <a:latin typeface="Times New Roman"/>
                <a:cs typeface="Times New Roman"/>
              </a:rPr>
              <a:t>to form homogeneous </a:t>
            </a:r>
            <a:r>
              <a:rPr dirty="0" sz="1000" spc="165">
                <a:solidFill>
                  <a:srgbClr val="010202"/>
                </a:solidFill>
                <a:latin typeface="Times New Roman"/>
                <a:cs typeface="Times New Roman"/>
              </a:rPr>
              <a:t>a </a:t>
            </a:r>
            <a:r>
              <a:rPr dirty="0" sz="1000">
                <a:solidFill>
                  <a:srgbClr val="010202"/>
                </a:solidFill>
                <a:latin typeface="Times New Roman"/>
                <a:cs typeface="Times New Roman"/>
              </a:rPr>
              <a:t>solid solutions which have the same crystal structure as  has </a:t>
            </a:r>
            <a:r>
              <a:rPr dirty="0" sz="1000" spc="-10" i="1">
                <a:solidFill>
                  <a:srgbClr val="010202"/>
                </a:solidFill>
                <a:latin typeface="Times New Roman"/>
                <a:cs typeface="Times New Roman"/>
              </a:rPr>
              <a:t>A</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This curve intersects the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=1 </a:t>
            </a:r>
            <a:r>
              <a:rPr dirty="0" sz="1000" spc="-5">
                <a:solidFill>
                  <a:srgbClr val="010202"/>
                </a:solidFill>
                <a:latin typeface="Times New Roman"/>
                <a:cs typeface="Times New Roman"/>
              </a:rPr>
              <a:t>axis at the molar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which solid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would have if it had the same crystal structure as has </a:t>
            </a:r>
            <a:r>
              <a:rPr dirty="0" sz="1000" spc="-10" i="1">
                <a:solidFill>
                  <a:srgbClr val="010202"/>
                </a:solidFill>
                <a:latin typeface="Times New Roman"/>
                <a:cs typeface="Times New Roman"/>
              </a:rPr>
              <a:t>A</a:t>
            </a:r>
            <a:r>
              <a:rPr dirty="0" sz="1000" spc="-10">
                <a:solidFill>
                  <a:srgbClr val="010202"/>
                </a:solidFill>
                <a:latin typeface="Times New Roman"/>
                <a:cs typeface="Times New Roman"/>
              </a:rPr>
              <a:t>. </a:t>
            </a:r>
            <a:r>
              <a:rPr dirty="0" sz="1000" spc="-15">
                <a:solidFill>
                  <a:srgbClr val="010202"/>
                </a:solidFill>
                <a:latin typeface="Times New Roman"/>
                <a:cs typeface="Times New Roman"/>
              </a:rPr>
              <a:t>Similarly, </a:t>
            </a:r>
            <a:r>
              <a:rPr dirty="0" sz="1000" spc="-5">
                <a:solidFill>
                  <a:srgbClr val="010202"/>
                </a:solidFill>
                <a:latin typeface="Times New Roman"/>
                <a:cs typeface="Times New Roman"/>
              </a:rPr>
              <a:t>the curve </a:t>
            </a:r>
            <a:r>
              <a:rPr dirty="0" sz="1000" i="1">
                <a:solidFill>
                  <a:srgbClr val="010202"/>
                </a:solidFill>
                <a:latin typeface="Times New Roman"/>
                <a:cs typeface="Times New Roman"/>
              </a:rPr>
              <a:t>dh </a:t>
            </a:r>
            <a:r>
              <a:rPr dirty="0" sz="1000" spc="-5">
                <a:solidFill>
                  <a:srgbClr val="010202"/>
                </a:solidFill>
                <a:latin typeface="Times New Roman"/>
                <a:cs typeface="Times New Roman"/>
              </a:rPr>
              <a:t>(curve II)  </a:t>
            </a:r>
            <a:r>
              <a:rPr dirty="0" sz="1000">
                <a:solidFill>
                  <a:srgbClr val="010202"/>
                </a:solidFill>
                <a:latin typeface="Times New Roman"/>
                <a:cs typeface="Times New Roman"/>
              </a:rPr>
              <a:t>represents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of solid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and solid </a:t>
            </a:r>
            <a:r>
              <a:rPr dirty="0" sz="1000" i="1">
                <a:solidFill>
                  <a:srgbClr val="010202"/>
                </a:solidFill>
                <a:latin typeface="Times New Roman"/>
                <a:cs typeface="Times New Roman"/>
              </a:rPr>
              <a:t>A </a:t>
            </a:r>
            <a:r>
              <a:rPr dirty="0" sz="1000">
                <a:solidFill>
                  <a:srgbClr val="010202"/>
                </a:solidFill>
                <a:latin typeface="Times New Roman"/>
                <a:cs typeface="Times New Roman"/>
              </a:rPr>
              <a:t>to form homogeneous </a:t>
            </a:r>
            <a:r>
              <a:rPr dirty="0" sz="1000" spc="55">
                <a:solidFill>
                  <a:srgbClr val="010202"/>
                </a:solidFill>
                <a:latin typeface="Times New Roman"/>
                <a:cs typeface="Times New Roman"/>
              </a:rPr>
              <a:t>ß  </a:t>
            </a:r>
            <a:r>
              <a:rPr dirty="0" sz="1000" spc="-5">
                <a:solidFill>
                  <a:srgbClr val="010202"/>
                </a:solidFill>
                <a:latin typeface="Times New Roman"/>
                <a:cs typeface="Times New Roman"/>
              </a:rPr>
              <a:t>solid solutions which have the same crystal structure as has </a:t>
            </a:r>
            <a:r>
              <a:rPr dirty="0" sz="1000" i="1">
                <a:solidFill>
                  <a:srgbClr val="010202"/>
                </a:solidFill>
                <a:latin typeface="Times New Roman"/>
                <a:cs typeface="Times New Roman"/>
              </a:rPr>
              <a:t>B. </a:t>
            </a:r>
            <a:r>
              <a:rPr dirty="0" sz="1000">
                <a:solidFill>
                  <a:srgbClr val="010202"/>
                </a:solidFill>
                <a:latin typeface="Times New Roman"/>
                <a:cs typeface="Times New Roman"/>
              </a:rPr>
              <a:t>This curve intersects the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=1</a:t>
            </a:r>
            <a:r>
              <a:rPr dirty="0" sz="1000" spc="60">
                <a:solidFill>
                  <a:srgbClr val="010202"/>
                </a:solidFill>
                <a:latin typeface="Times New Roman"/>
                <a:cs typeface="Times New Roman"/>
              </a:rPr>
              <a:t> </a:t>
            </a:r>
            <a:r>
              <a:rPr dirty="0" sz="1000">
                <a:solidFill>
                  <a:srgbClr val="010202"/>
                </a:solidFill>
                <a:latin typeface="Times New Roman"/>
                <a:cs typeface="Times New Roman"/>
              </a:rPr>
              <a:t>axis</a:t>
            </a:r>
            <a:r>
              <a:rPr dirty="0" sz="1000" spc="60">
                <a:solidFill>
                  <a:srgbClr val="010202"/>
                </a:solidFill>
                <a:latin typeface="Times New Roman"/>
                <a:cs typeface="Times New Roman"/>
              </a:rPr>
              <a:t> </a:t>
            </a:r>
            <a:r>
              <a:rPr dirty="0" sz="1000">
                <a:solidFill>
                  <a:srgbClr val="010202"/>
                </a:solidFill>
                <a:latin typeface="Times New Roman"/>
                <a:cs typeface="Times New Roman"/>
              </a:rPr>
              <a:t>at</a:t>
            </a:r>
            <a:r>
              <a:rPr dirty="0" sz="1000" spc="65">
                <a:solidFill>
                  <a:srgbClr val="010202"/>
                </a:solidFill>
                <a:latin typeface="Times New Roman"/>
                <a:cs typeface="Times New Roman"/>
              </a:rPr>
              <a:t> </a:t>
            </a:r>
            <a:r>
              <a:rPr dirty="0" sz="1000">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a:solidFill>
                  <a:srgbClr val="010202"/>
                </a:solidFill>
                <a:latin typeface="Times New Roman"/>
                <a:cs typeface="Times New Roman"/>
              </a:rPr>
              <a:t>molar</a:t>
            </a:r>
            <a:r>
              <a:rPr dirty="0" sz="1000" spc="65">
                <a:solidFill>
                  <a:srgbClr val="010202"/>
                </a:solidFill>
                <a:latin typeface="Times New Roman"/>
                <a:cs typeface="Times New Roman"/>
              </a:rPr>
              <a:t> </a:t>
            </a:r>
            <a:r>
              <a:rPr dirty="0" sz="1000">
                <a:solidFill>
                  <a:srgbClr val="010202"/>
                </a:solidFill>
                <a:latin typeface="Times New Roman"/>
                <a:cs typeface="Times New Roman"/>
              </a:rPr>
              <a:t>Gibbs</a:t>
            </a:r>
            <a:r>
              <a:rPr dirty="0" sz="1000" spc="60">
                <a:solidFill>
                  <a:srgbClr val="010202"/>
                </a:solidFill>
                <a:latin typeface="Times New Roman"/>
                <a:cs typeface="Times New Roman"/>
              </a:rPr>
              <a:t> </a:t>
            </a:r>
            <a:r>
              <a:rPr dirty="0" sz="1000">
                <a:solidFill>
                  <a:srgbClr val="010202"/>
                </a:solidFill>
                <a:latin typeface="Times New Roman"/>
                <a:cs typeface="Times New Roman"/>
              </a:rPr>
              <a:t>free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energy</a:t>
            </a:r>
            <a:r>
              <a:rPr dirty="0" sz="1000" spc="65">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50">
                <a:solidFill>
                  <a:srgbClr val="010202"/>
                </a:solidFill>
                <a:latin typeface="Times New Roman"/>
                <a:cs typeface="Times New Roman"/>
              </a:rPr>
              <a:t> </a:t>
            </a:r>
            <a:r>
              <a:rPr dirty="0" sz="1000" i="1">
                <a:solidFill>
                  <a:srgbClr val="010202"/>
                </a:solidFill>
                <a:latin typeface="Times New Roman"/>
                <a:cs typeface="Times New Roman"/>
              </a:rPr>
              <a:t>A</a:t>
            </a:r>
            <a:r>
              <a:rPr dirty="0" sz="1000" spc="45" i="1">
                <a:solidFill>
                  <a:srgbClr val="010202"/>
                </a:solidFill>
                <a:latin typeface="Times New Roman"/>
                <a:cs typeface="Times New Roman"/>
              </a:rPr>
              <a:t> </a:t>
            </a:r>
            <a:r>
              <a:rPr dirty="0" sz="1000" spc="-5">
                <a:solidFill>
                  <a:srgbClr val="010202"/>
                </a:solidFill>
                <a:latin typeface="Times New Roman"/>
                <a:cs typeface="Times New Roman"/>
              </a:rPr>
              <a:t>would</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have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if</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it</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had</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same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crystal</a:t>
            </a:r>
            <a:endParaRPr sz="1000">
              <a:latin typeface="Times New Roman"/>
              <a:cs typeface="Times New Roman"/>
            </a:endParaRPr>
          </a:p>
          <a:p>
            <a:pPr algn="just" marL="50800" marR="43815">
              <a:lnSpc>
                <a:spcPct val="100499"/>
              </a:lnSpc>
              <a:spcBef>
                <a:spcPts val="365"/>
              </a:spcBef>
            </a:pPr>
            <a:r>
              <a:rPr dirty="0" sz="1000">
                <a:solidFill>
                  <a:srgbClr val="010202"/>
                </a:solidFill>
                <a:latin typeface="Times New Roman"/>
                <a:cs typeface="Times New Roman"/>
              </a:rPr>
              <a:t>structure as </a:t>
            </a:r>
            <a:r>
              <a:rPr dirty="0" sz="1000" i="1">
                <a:solidFill>
                  <a:srgbClr val="010202"/>
                </a:solidFill>
                <a:latin typeface="Times New Roman"/>
                <a:cs typeface="Times New Roman"/>
              </a:rPr>
              <a:t>B</a:t>
            </a:r>
            <a:r>
              <a:rPr dirty="0" sz="1000">
                <a:solidFill>
                  <a:srgbClr val="010202"/>
                </a:solidFill>
                <a:latin typeface="Times New Roman"/>
                <a:cs typeface="Times New Roman"/>
              </a:rPr>
              <a:t>. </a:t>
            </a:r>
            <a:r>
              <a:rPr dirty="0" sz="1000" spc="-5">
                <a:solidFill>
                  <a:srgbClr val="010202"/>
                </a:solidFill>
                <a:latin typeface="Times New Roman"/>
                <a:cs typeface="Times New Roman"/>
              </a:rPr>
              <a:t>The curve </a:t>
            </a:r>
            <a:r>
              <a:rPr dirty="0" sz="1000" spc="-5" i="1">
                <a:solidFill>
                  <a:srgbClr val="010202"/>
                </a:solidFill>
                <a:latin typeface="Times New Roman"/>
                <a:cs typeface="Times New Roman"/>
              </a:rPr>
              <a:t>bfc </a:t>
            </a:r>
            <a:r>
              <a:rPr dirty="0" sz="1000">
                <a:solidFill>
                  <a:srgbClr val="010202"/>
                </a:solidFill>
                <a:latin typeface="Times New Roman"/>
                <a:cs typeface="Times New Roman"/>
              </a:rPr>
              <a:t>(curve III) represents the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a:t>
            </a:r>
            <a:r>
              <a:rPr dirty="0" sz="1000" spc="-5">
                <a:solidFill>
                  <a:srgbClr val="010202"/>
                </a:solidFill>
                <a:latin typeface="Times New Roman"/>
                <a:cs typeface="Times New Roman"/>
              </a:rPr>
              <a:t>of liquid A and liquid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to form </a:t>
            </a:r>
            <a:r>
              <a:rPr dirty="0" sz="1000">
                <a:solidFill>
                  <a:srgbClr val="010202"/>
                </a:solidFill>
                <a:latin typeface="Times New Roman"/>
                <a:cs typeface="Times New Roman"/>
              </a:rPr>
              <a:t>a </a:t>
            </a:r>
            <a:r>
              <a:rPr dirty="0" sz="1000" spc="-5">
                <a:solidFill>
                  <a:srgbClr val="010202"/>
                </a:solidFill>
                <a:latin typeface="Times New Roman"/>
                <a:cs typeface="Times New Roman"/>
              </a:rPr>
              <a:t>homogeneous liquid solution. As curve II lies  everywhere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above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curve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III,</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solid</a:t>
            </a:r>
            <a:r>
              <a:rPr dirty="0" sz="1000" spc="110">
                <a:solidFill>
                  <a:srgbClr val="010202"/>
                </a:solidFill>
                <a:latin typeface="Times New Roman"/>
                <a:cs typeface="Times New Roman"/>
              </a:rPr>
              <a:t> </a:t>
            </a:r>
            <a:r>
              <a:rPr dirty="0" sz="1000" spc="55">
                <a:solidFill>
                  <a:srgbClr val="010202"/>
                </a:solidFill>
                <a:latin typeface="Times New Roman"/>
                <a:cs typeface="Times New Roman"/>
              </a:rPr>
              <a:t>ß</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solutions</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are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not</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stable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114">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a:t>
            </a:r>
            <a:r>
              <a:rPr dirty="0" sz="1000" spc="110">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algn="just" marL="50800" marR="43180">
              <a:lnSpc>
                <a:spcPct val="100000"/>
              </a:lnSpc>
              <a:spcBef>
                <a:spcPts val="370"/>
              </a:spcBef>
            </a:pPr>
            <a:r>
              <a:rPr dirty="0" sz="1000">
                <a:solidFill>
                  <a:srgbClr val="010202"/>
                </a:solidFill>
                <a:latin typeface="Times New Roman"/>
                <a:cs typeface="Times New Roman"/>
              </a:rPr>
              <a:t>double tangent to the curves I and III identifies the a solidus composition at the  temperature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as </a:t>
            </a:r>
            <a:r>
              <a:rPr dirty="0" sz="1000" i="1">
                <a:solidFill>
                  <a:srgbClr val="010202"/>
                </a:solidFill>
                <a:latin typeface="Times New Roman"/>
                <a:cs typeface="Times New Roman"/>
              </a:rPr>
              <a:t>e </a:t>
            </a:r>
            <a:r>
              <a:rPr dirty="0" sz="1000">
                <a:solidFill>
                  <a:srgbClr val="010202"/>
                </a:solidFill>
                <a:latin typeface="Times New Roman"/>
                <a:cs typeface="Times New Roman"/>
              </a:rPr>
              <a:t>and the liquidus composition as </a:t>
            </a:r>
            <a:r>
              <a:rPr dirty="0" sz="1000" i="1">
                <a:solidFill>
                  <a:srgbClr val="010202"/>
                </a:solidFill>
                <a:latin typeface="Times New Roman"/>
                <a:cs typeface="Times New Roman"/>
              </a:rPr>
              <a:t>f </a:t>
            </a:r>
            <a:r>
              <a:rPr dirty="0" sz="1000">
                <a:solidFill>
                  <a:srgbClr val="010202"/>
                </a:solidFill>
                <a:latin typeface="Times New Roman"/>
                <a:cs typeface="Times New Roman"/>
              </a:rPr>
              <a:t>Fig. 10.11</a:t>
            </a:r>
            <a:r>
              <a:rPr dirty="0" sz="1000" i="1">
                <a:solidFill>
                  <a:srgbClr val="010202"/>
                </a:solidFill>
                <a:latin typeface="Times New Roman"/>
                <a:cs typeface="Times New Roman"/>
              </a:rPr>
              <a:t>c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the activity-  composition relationships of the components at the temperature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1</a:t>
            </a:r>
            <a:r>
              <a:rPr dirty="0" sz="1000">
                <a:solidFill>
                  <a:srgbClr val="010202"/>
                </a:solidFill>
                <a:latin typeface="Times New Roman"/>
                <a:cs typeface="Times New Roman"/>
              </a:rPr>
              <a:t>, drawn with</a:t>
            </a:r>
            <a:r>
              <a:rPr dirty="0" sz="1000" spc="-80">
                <a:solidFill>
                  <a:srgbClr val="010202"/>
                </a:solidFill>
                <a:latin typeface="Times New Roman"/>
                <a:cs typeface="Times New Roman"/>
              </a:rPr>
              <a:t> </a:t>
            </a:r>
            <a:r>
              <a:rPr dirty="0" sz="1000">
                <a:solidFill>
                  <a:srgbClr val="010202"/>
                </a:solidFill>
                <a:latin typeface="Times New Roman"/>
                <a:cs typeface="Times New Roman"/>
              </a:rPr>
              <a:t>respect</a:t>
            </a:r>
            <a:endParaRPr sz="1000">
              <a:latin typeface="Times New Roman"/>
              <a:cs typeface="Times New Roman"/>
            </a:endParaRPr>
          </a:p>
        </p:txBody>
      </p:sp>
      <p:sp>
        <p:nvSpPr>
          <p:cNvPr id="8" name="object 8"/>
          <p:cNvSpPr/>
          <p:nvPr/>
        </p:nvSpPr>
        <p:spPr>
          <a:xfrm>
            <a:off x="1751368" y="923925"/>
            <a:ext cx="1571625" cy="371475"/>
          </a:xfrm>
          <a:prstGeom prst="rect">
            <a:avLst/>
          </a:prstGeom>
          <a:blipFill>
            <a:blip r:embed="rId2" cstate="print"/>
            <a:stretch>
              <a:fillRect/>
            </a:stretch>
          </a:blipFill>
        </p:spPr>
        <p:txBody>
          <a:bodyPr wrap="square" lIns="0" tIns="0" rIns="0" bIns="0" rtlCol="0"/>
          <a:lstStyle/>
          <a:p/>
        </p:txBody>
      </p:sp>
      <p:sp>
        <p:nvSpPr>
          <p:cNvPr id="9" name="object 9"/>
          <p:cNvSpPr/>
          <p:nvPr/>
        </p:nvSpPr>
        <p:spPr>
          <a:xfrm>
            <a:off x="2511069" y="2389009"/>
            <a:ext cx="647700" cy="152400"/>
          </a:xfrm>
          <a:prstGeom prst="rect">
            <a:avLst/>
          </a:prstGeom>
          <a:blipFill>
            <a:blip r:embed="rId3" cstate="print"/>
            <a:stretch>
              <a:fillRect/>
            </a:stretch>
          </a:blipFill>
        </p:spPr>
        <p:txBody>
          <a:bodyPr wrap="square" lIns="0" tIns="0" rIns="0" bIns="0" rtlCol="0"/>
          <a:lstStyle/>
          <a:p/>
        </p:txBody>
      </p:sp>
      <p:sp>
        <p:nvSpPr>
          <p:cNvPr id="10" name="object 10"/>
          <p:cNvSpPr/>
          <p:nvPr/>
        </p:nvSpPr>
        <p:spPr>
          <a:xfrm>
            <a:off x="1945741" y="2618663"/>
            <a:ext cx="257175" cy="133350"/>
          </a:xfrm>
          <a:prstGeom prst="rect">
            <a:avLst/>
          </a:prstGeom>
          <a:blipFill>
            <a:blip r:embed="rId4" cstate="print"/>
            <a:stretch>
              <a:fillRect/>
            </a:stretch>
          </a:blipFill>
        </p:spPr>
        <p:txBody>
          <a:bodyPr wrap="square" lIns="0" tIns="0" rIns="0" bIns="0" rtlCol="0"/>
          <a:lstStyle/>
          <a:p/>
        </p:txBody>
      </p:sp>
      <p:sp>
        <p:nvSpPr>
          <p:cNvPr id="11" name="object 11"/>
          <p:cNvSpPr txBox="1"/>
          <p:nvPr/>
        </p:nvSpPr>
        <p:spPr>
          <a:xfrm>
            <a:off x="395084" y="986366"/>
            <a:ext cx="4681220" cy="1316355"/>
          </a:xfrm>
          <a:prstGeom prst="rect">
            <a:avLst/>
          </a:prstGeom>
        </p:spPr>
        <p:txBody>
          <a:bodyPr wrap="square" lIns="0" tIns="12700" rIns="0" bIns="0" rtlCol="0" vert="horz">
            <a:spAutoFit/>
          </a:bodyPr>
          <a:lstStyle/>
          <a:p>
            <a:pPr algn="r" marR="100330">
              <a:lnSpc>
                <a:spcPct val="100000"/>
              </a:lnSpc>
              <a:spcBef>
                <a:spcPts val="100"/>
              </a:spcBef>
            </a:pPr>
            <a:r>
              <a:rPr dirty="0" sz="1000">
                <a:solidFill>
                  <a:srgbClr val="010202"/>
                </a:solidFill>
                <a:latin typeface="Times New Roman"/>
                <a:cs typeface="Times New Roman"/>
              </a:rPr>
              <a:t>(10.22)</a:t>
            </a:r>
            <a:endParaRPr sz="1000">
              <a:latin typeface="Times New Roman"/>
              <a:cs typeface="Times New Roman"/>
            </a:endParaRPr>
          </a:p>
          <a:p>
            <a:pPr>
              <a:lnSpc>
                <a:spcPct val="100000"/>
              </a:lnSpc>
              <a:spcBef>
                <a:spcPts val="40"/>
              </a:spcBef>
            </a:pPr>
            <a:endParaRPr sz="1250">
              <a:latin typeface="Times New Roman"/>
              <a:cs typeface="Times New Roman"/>
            </a:endParaRPr>
          </a:p>
          <a:p>
            <a:pPr marL="50800" marR="43180" indent="-635">
              <a:lnSpc>
                <a:spcPct val="130900"/>
              </a:lnSpc>
            </a:pPr>
            <a:r>
              <a:rPr dirty="0" sz="1000" spc="-10">
                <a:solidFill>
                  <a:srgbClr val="010202"/>
                </a:solidFill>
                <a:latin typeface="Times New Roman"/>
                <a:cs typeface="Times New Roman"/>
              </a:rPr>
              <a:t>With </a:t>
            </a:r>
            <a:r>
              <a:rPr dirty="0" sz="1000">
                <a:solidFill>
                  <a:srgbClr val="010202"/>
                </a:solidFill>
                <a:latin typeface="Times New Roman"/>
                <a:cs typeface="Times New Roman"/>
              </a:rPr>
              <a:t>respect to component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if the temperature, which is less than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m(B)</a:t>
            </a:r>
            <a:r>
              <a:rPr dirty="0" sz="1000">
                <a:solidFill>
                  <a:srgbClr val="010202"/>
                </a:solidFill>
                <a:latin typeface="Times New Roman"/>
                <a:cs typeface="Times New Roman"/>
              </a:rPr>
              <a:t>, is decreased,  the</a:t>
            </a:r>
            <a:r>
              <a:rPr dirty="0" sz="1000" spc="65">
                <a:solidFill>
                  <a:srgbClr val="010202"/>
                </a:solidFill>
                <a:latin typeface="Times New Roman"/>
                <a:cs typeface="Times New Roman"/>
              </a:rPr>
              <a:t> </a:t>
            </a:r>
            <a:r>
              <a:rPr dirty="0" sz="1000">
                <a:solidFill>
                  <a:srgbClr val="010202"/>
                </a:solidFill>
                <a:latin typeface="Times New Roman"/>
                <a:cs typeface="Times New Roman"/>
              </a:rPr>
              <a:t>ratio</a:t>
            </a:r>
            <a:r>
              <a:rPr dirty="0" sz="1000" spc="65">
                <a:solidFill>
                  <a:srgbClr val="010202"/>
                </a:solidFill>
                <a:latin typeface="Times New Roman"/>
                <a:cs typeface="Times New Roman"/>
              </a:rPr>
              <a:t> </a:t>
            </a:r>
            <a:r>
              <a:rPr dirty="0" sz="1000" i="1">
                <a:solidFill>
                  <a:srgbClr val="010202"/>
                </a:solidFill>
                <a:latin typeface="Times New Roman"/>
                <a:cs typeface="Times New Roman"/>
              </a:rPr>
              <a:t>a</a:t>
            </a:r>
            <a:r>
              <a:rPr dirty="0" baseline="-33333" sz="1125" i="1">
                <a:solidFill>
                  <a:srgbClr val="010202"/>
                </a:solidFill>
                <a:latin typeface="Times New Roman"/>
                <a:cs typeface="Times New Roman"/>
              </a:rPr>
              <a:t>B(solid)</a:t>
            </a:r>
            <a:r>
              <a:rPr dirty="0" sz="1000" i="1">
                <a:solidFill>
                  <a:srgbClr val="010202"/>
                </a:solidFill>
                <a:latin typeface="Times New Roman"/>
                <a:cs typeface="Times New Roman"/>
              </a:rPr>
              <a:t>/a</a:t>
            </a:r>
            <a:r>
              <a:rPr dirty="0" baseline="-33333" sz="1125" i="1">
                <a:solidFill>
                  <a:srgbClr val="010202"/>
                </a:solidFill>
                <a:latin typeface="Times New Roman"/>
                <a:cs typeface="Times New Roman"/>
              </a:rPr>
              <a:t>B(liquid)</a:t>
            </a:r>
            <a:r>
              <a:rPr dirty="0" sz="1000">
                <a:solidFill>
                  <a:srgbClr val="010202"/>
                </a:solidFill>
                <a:latin typeface="Times New Roman"/>
                <a:cs typeface="Times New Roman"/>
              </a:rPr>
              <a:t>,</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which</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greater</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than</a:t>
            </a:r>
            <a:r>
              <a:rPr dirty="0" sz="1000" spc="60">
                <a:solidFill>
                  <a:srgbClr val="010202"/>
                </a:solidFill>
                <a:latin typeface="Times New Roman"/>
                <a:cs typeface="Times New Roman"/>
              </a:rPr>
              <a:t> </a:t>
            </a:r>
            <a:r>
              <a:rPr dirty="0" sz="1000" spc="-15">
                <a:solidFill>
                  <a:srgbClr val="010202"/>
                </a:solidFill>
                <a:latin typeface="Times New Roman"/>
                <a:cs typeface="Times New Roman"/>
              </a:rPr>
              <a:t>unity,</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increases.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Thus,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Fig.</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10.8</a:t>
            </a:r>
            <a:r>
              <a:rPr dirty="0" sz="1000" spc="-5" i="1">
                <a:solidFill>
                  <a:srgbClr val="010202"/>
                </a:solidFill>
                <a:latin typeface="Times New Roman"/>
                <a:cs typeface="Times New Roman"/>
              </a:rPr>
              <a:t>c</a:t>
            </a:r>
            <a:r>
              <a:rPr dirty="0" sz="1000" spc="-5">
                <a:solidFill>
                  <a:srgbClr val="010202"/>
                </a:solidFill>
                <a:latin typeface="Times New Roman"/>
                <a:cs typeface="Times New Roman"/>
              </a:rPr>
              <a:t>,</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marL="56515" marR="43180">
              <a:lnSpc>
                <a:spcPct val="100000"/>
              </a:lnSpc>
              <a:spcBef>
                <a:spcPts val="375"/>
              </a:spcBef>
            </a:pPr>
            <a:r>
              <a:rPr dirty="0" sz="1000" spc="-5">
                <a:solidFill>
                  <a:srgbClr val="010202"/>
                </a:solidFill>
                <a:latin typeface="Times New Roman"/>
                <a:cs typeface="Times New Roman"/>
              </a:rPr>
              <a:t>ratio </a:t>
            </a:r>
            <a:r>
              <a:rPr dirty="0" sz="1000" i="1">
                <a:solidFill>
                  <a:srgbClr val="010202"/>
                </a:solidFill>
                <a:latin typeface="Times New Roman"/>
                <a:cs typeface="Times New Roman"/>
              </a:rPr>
              <a:t>gn/mn </a:t>
            </a:r>
            <a:r>
              <a:rPr dirty="0" sz="1000">
                <a:solidFill>
                  <a:srgbClr val="010202"/>
                </a:solidFill>
                <a:latin typeface="Times New Roman"/>
                <a:cs typeface="Times New Roman"/>
              </a:rPr>
              <a:t>increases. </a:t>
            </a:r>
            <a:r>
              <a:rPr dirty="0" sz="1000" spc="-15">
                <a:solidFill>
                  <a:srgbClr val="010202"/>
                </a:solidFill>
                <a:latin typeface="Times New Roman"/>
                <a:cs typeface="Times New Roman"/>
              </a:rPr>
              <a:t>With </a:t>
            </a:r>
            <a:r>
              <a:rPr dirty="0" sz="1000">
                <a:solidFill>
                  <a:srgbClr val="010202"/>
                </a:solidFill>
                <a:latin typeface="Times New Roman"/>
                <a:cs typeface="Times New Roman"/>
              </a:rPr>
              <a:t>respect to the component </a:t>
            </a:r>
            <a:r>
              <a:rPr dirty="0" sz="1000" i="1">
                <a:solidFill>
                  <a:srgbClr val="010202"/>
                </a:solidFill>
                <a:latin typeface="Times New Roman"/>
                <a:cs typeface="Times New Roman"/>
              </a:rPr>
              <a:t>A, </a:t>
            </a:r>
            <a:r>
              <a:rPr dirty="0" sz="1000">
                <a:solidFill>
                  <a:srgbClr val="010202"/>
                </a:solidFill>
                <a:latin typeface="Times New Roman"/>
                <a:cs typeface="Times New Roman"/>
              </a:rPr>
              <a:t>if the temperature, which is  higher</a:t>
            </a:r>
            <a:r>
              <a:rPr dirty="0" sz="1000" spc="95">
                <a:solidFill>
                  <a:srgbClr val="010202"/>
                </a:solidFill>
                <a:latin typeface="Times New Roman"/>
                <a:cs typeface="Times New Roman"/>
              </a:rPr>
              <a:t> </a:t>
            </a:r>
            <a:r>
              <a:rPr dirty="0" sz="1000">
                <a:solidFill>
                  <a:srgbClr val="010202"/>
                </a:solidFill>
                <a:latin typeface="Times New Roman"/>
                <a:cs typeface="Times New Roman"/>
              </a:rPr>
              <a:t>than</a:t>
            </a:r>
            <a:r>
              <a:rPr dirty="0" sz="1000" spc="100">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m(A)</a:t>
            </a:r>
            <a:r>
              <a:rPr dirty="0" sz="1000">
                <a:solidFill>
                  <a:srgbClr val="010202"/>
                </a:solidFill>
                <a:latin typeface="Times New Roman"/>
                <a:cs typeface="Times New Roman"/>
              </a:rPr>
              <a:t>,</a:t>
            </a:r>
            <a:r>
              <a:rPr dirty="0" sz="1000" spc="105">
                <a:solidFill>
                  <a:srgbClr val="010202"/>
                </a:solidFill>
                <a:latin typeface="Times New Roman"/>
                <a:cs typeface="Times New Roman"/>
              </a:rPr>
              <a:t> </a:t>
            </a:r>
            <a:r>
              <a:rPr dirty="0" sz="1000">
                <a:solidFill>
                  <a:srgbClr val="010202"/>
                </a:solidFill>
                <a:latin typeface="Times New Roman"/>
                <a:cs typeface="Times New Roman"/>
              </a:rPr>
              <a:t>is</a:t>
            </a:r>
            <a:r>
              <a:rPr dirty="0" sz="1000" spc="100">
                <a:solidFill>
                  <a:srgbClr val="010202"/>
                </a:solidFill>
                <a:latin typeface="Times New Roman"/>
                <a:cs typeface="Times New Roman"/>
              </a:rPr>
              <a:t> </a:t>
            </a:r>
            <a:r>
              <a:rPr dirty="0" sz="1000">
                <a:solidFill>
                  <a:srgbClr val="010202"/>
                </a:solidFill>
                <a:latin typeface="Times New Roman"/>
                <a:cs typeface="Times New Roman"/>
              </a:rPr>
              <a:t>decreased,</a:t>
            </a:r>
            <a:r>
              <a:rPr dirty="0" sz="1000" spc="100">
                <a:solidFill>
                  <a:srgbClr val="010202"/>
                </a:solidFill>
                <a:latin typeface="Times New Roman"/>
                <a:cs typeface="Times New Roman"/>
              </a:rPr>
              <a:t> </a:t>
            </a:r>
            <a:r>
              <a:rPr dirty="0" sz="1000">
                <a:solidFill>
                  <a:srgbClr val="010202"/>
                </a:solidFill>
                <a:latin typeface="Times New Roman"/>
                <a:cs typeface="Times New Roman"/>
              </a:rPr>
              <a:t>then</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a:solidFill>
                  <a:srgbClr val="010202"/>
                </a:solidFill>
                <a:latin typeface="Times New Roman"/>
                <a:cs typeface="Times New Roman"/>
              </a:rPr>
              <a:t>ratio</a:t>
            </a:r>
            <a:r>
              <a:rPr dirty="0" sz="1000" spc="95">
                <a:solidFill>
                  <a:srgbClr val="010202"/>
                </a:solidFill>
                <a:latin typeface="Times New Roman"/>
                <a:cs typeface="Times New Roman"/>
              </a:rPr>
              <a:t> </a:t>
            </a:r>
            <a:r>
              <a:rPr dirty="0" sz="1000" i="1">
                <a:solidFill>
                  <a:srgbClr val="010202"/>
                </a:solidFill>
                <a:latin typeface="Times New Roman"/>
                <a:cs typeface="Times New Roman"/>
              </a:rPr>
              <a:t>a</a:t>
            </a:r>
            <a:r>
              <a:rPr dirty="0" baseline="-33333" sz="1125" i="1">
                <a:solidFill>
                  <a:srgbClr val="010202"/>
                </a:solidFill>
                <a:latin typeface="Times New Roman"/>
                <a:cs typeface="Times New Roman"/>
              </a:rPr>
              <a:t>A(solid)/aA(liquid)</a:t>
            </a:r>
            <a:r>
              <a:rPr dirty="0" sz="1000">
                <a:solidFill>
                  <a:srgbClr val="010202"/>
                </a:solidFill>
                <a:latin typeface="Times New Roman"/>
                <a:cs typeface="Times New Roman"/>
              </a:rPr>
              <a:t>,</a:t>
            </a:r>
            <a:r>
              <a:rPr dirty="0" sz="1000" spc="105">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105">
                <a:solidFill>
                  <a:srgbClr val="010202"/>
                </a:solidFill>
                <a:latin typeface="Times New Roman"/>
                <a:cs typeface="Times New Roman"/>
              </a:rPr>
              <a:t> </a:t>
            </a:r>
            <a:r>
              <a:rPr dirty="0" sz="1000">
                <a:solidFill>
                  <a:srgbClr val="010202"/>
                </a:solidFill>
                <a:latin typeface="Times New Roman"/>
                <a:cs typeface="Times New Roman"/>
              </a:rPr>
              <a:t>is</a:t>
            </a:r>
            <a:r>
              <a:rPr dirty="0" sz="1000" spc="105">
                <a:solidFill>
                  <a:srgbClr val="010202"/>
                </a:solidFill>
                <a:latin typeface="Times New Roman"/>
                <a:cs typeface="Times New Roman"/>
              </a:rPr>
              <a:t> </a:t>
            </a:r>
            <a:r>
              <a:rPr dirty="0" sz="1000">
                <a:solidFill>
                  <a:srgbClr val="010202"/>
                </a:solidFill>
                <a:latin typeface="Times New Roman"/>
                <a:cs typeface="Times New Roman"/>
              </a:rPr>
              <a:t>less</a:t>
            </a:r>
            <a:r>
              <a:rPr dirty="0" sz="1000" spc="95">
                <a:solidFill>
                  <a:srgbClr val="010202"/>
                </a:solidFill>
                <a:latin typeface="Times New Roman"/>
                <a:cs typeface="Times New Roman"/>
              </a:rPr>
              <a:t> </a:t>
            </a:r>
            <a:r>
              <a:rPr dirty="0" sz="1000">
                <a:solidFill>
                  <a:srgbClr val="010202"/>
                </a:solidFill>
                <a:latin typeface="Times New Roman"/>
                <a:cs typeface="Times New Roman"/>
              </a:rPr>
              <a:t>than</a:t>
            </a:r>
            <a:r>
              <a:rPr dirty="0" sz="1000" spc="105">
                <a:solidFill>
                  <a:srgbClr val="010202"/>
                </a:solidFill>
                <a:latin typeface="Times New Roman"/>
                <a:cs typeface="Times New Roman"/>
              </a:rPr>
              <a:t> </a:t>
            </a:r>
            <a:r>
              <a:rPr dirty="0" sz="1000" spc="-15">
                <a:solidFill>
                  <a:srgbClr val="010202"/>
                </a:solidFill>
                <a:latin typeface="Times New Roman"/>
                <a:cs typeface="Times New Roman"/>
              </a:rPr>
              <a:t>unity,</a:t>
            </a:r>
            <a:endParaRPr sz="1000">
              <a:latin typeface="Times New Roman"/>
              <a:cs typeface="Times New Roman"/>
            </a:endParaRPr>
          </a:p>
          <a:p>
            <a:pPr marL="50800">
              <a:lnSpc>
                <a:spcPct val="100000"/>
              </a:lnSpc>
              <a:spcBef>
                <a:spcPts val="370"/>
              </a:spcBef>
            </a:pPr>
            <a:r>
              <a:rPr dirty="0" sz="1000" spc="-5">
                <a:solidFill>
                  <a:srgbClr val="010202"/>
                </a:solidFill>
                <a:latin typeface="Times New Roman"/>
                <a:cs typeface="Times New Roman"/>
              </a:rPr>
              <a:t>increases.</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Thus</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ratio</a:t>
            </a:r>
            <a:r>
              <a:rPr dirty="0" sz="1000" spc="105">
                <a:solidFill>
                  <a:srgbClr val="010202"/>
                </a:solidFill>
                <a:latin typeface="Times New Roman"/>
                <a:cs typeface="Times New Roman"/>
              </a:rPr>
              <a:t> </a:t>
            </a:r>
            <a:r>
              <a:rPr dirty="0" sz="1000" spc="-5" i="1">
                <a:solidFill>
                  <a:srgbClr val="010202"/>
                </a:solidFill>
                <a:latin typeface="Times New Roman"/>
                <a:cs typeface="Times New Roman"/>
              </a:rPr>
              <a:t>vw/pw</a:t>
            </a:r>
            <a:r>
              <a:rPr dirty="0" sz="1000" spc="110" i="1">
                <a:solidFill>
                  <a:srgbClr val="010202"/>
                </a:solidFill>
                <a:latin typeface="Times New Roman"/>
                <a:cs typeface="Times New Roman"/>
              </a:rPr>
              <a:t> </a:t>
            </a:r>
            <a:r>
              <a:rPr dirty="0" sz="1000">
                <a:solidFill>
                  <a:srgbClr val="010202"/>
                </a:solidFill>
                <a:latin typeface="Times New Roman"/>
                <a:cs typeface="Times New Roman"/>
              </a:rPr>
              <a:t>in</a:t>
            </a:r>
            <a:r>
              <a:rPr dirty="0" sz="1000" spc="110">
                <a:solidFill>
                  <a:srgbClr val="010202"/>
                </a:solidFill>
                <a:latin typeface="Times New Roman"/>
                <a:cs typeface="Times New Roman"/>
              </a:rPr>
              <a:t> </a:t>
            </a:r>
            <a:r>
              <a:rPr dirty="0" sz="1000">
                <a:solidFill>
                  <a:srgbClr val="010202"/>
                </a:solidFill>
                <a:latin typeface="Times New Roman"/>
                <a:cs typeface="Times New Roman"/>
              </a:rPr>
              <a:t>Fig.</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10.8</a:t>
            </a:r>
            <a:r>
              <a:rPr dirty="0" sz="1000" spc="-5" i="1">
                <a:solidFill>
                  <a:srgbClr val="010202"/>
                </a:solidFill>
                <a:latin typeface="Times New Roman"/>
                <a:cs typeface="Times New Roman"/>
              </a:rPr>
              <a:t>d</a:t>
            </a:r>
            <a:r>
              <a:rPr dirty="0" sz="1000" spc="110" i="1">
                <a:solidFill>
                  <a:srgbClr val="010202"/>
                </a:solidFill>
                <a:latin typeface="Times New Roman"/>
                <a:cs typeface="Times New Roman"/>
              </a:rPr>
              <a:t> </a:t>
            </a:r>
            <a:r>
              <a:rPr dirty="0" sz="1000" spc="-5">
                <a:solidFill>
                  <a:srgbClr val="010202"/>
                </a:solidFill>
                <a:latin typeface="Times New Roman"/>
                <a:cs typeface="Times New Roman"/>
              </a:rPr>
              <a:t>increases.</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105">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m(B)</a:t>
            </a:r>
            <a:r>
              <a:rPr dirty="0" sz="1000" i="1">
                <a:solidFill>
                  <a:srgbClr val="010202"/>
                </a:solidFill>
                <a:latin typeface="Times New Roman"/>
                <a:cs typeface="Times New Roman"/>
              </a:rPr>
              <a:t>,</a:t>
            </a:r>
            <a:r>
              <a:rPr dirty="0" sz="1000" spc="110" i="1">
                <a:solidFill>
                  <a:srgbClr val="010202"/>
                </a:solidFill>
                <a:latin typeface="Times New Roman"/>
                <a:cs typeface="Times New Roman"/>
              </a:rPr>
              <a:t> </a:t>
            </a:r>
            <a:r>
              <a:rPr dirty="0" sz="1000">
                <a:solidFill>
                  <a:srgbClr val="010202"/>
                </a:solidFill>
                <a:latin typeface="Times New Roman"/>
                <a:cs typeface="Times New Roman"/>
              </a:rPr>
              <a:t>solid</a:t>
            </a:r>
            <a:endParaRPr sz="1000">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312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047750" y="713105"/>
            <a:ext cx="3390900" cy="27813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878852" y="3696970"/>
            <a:ext cx="4141470" cy="472440"/>
          </a:xfrm>
          <a:prstGeom prst="rect">
            <a:avLst/>
          </a:prstGeom>
        </p:spPr>
        <p:txBody>
          <a:bodyPr wrap="square" lIns="0" tIns="17780" rIns="0" bIns="0" rtlCol="0" vert="horz">
            <a:spAutoFit/>
          </a:bodyPr>
          <a:lstStyle/>
          <a:p>
            <a:pPr marL="469900" marR="5080" indent="-457200">
              <a:lnSpc>
                <a:spcPct val="96600"/>
              </a:lnSpc>
              <a:spcBef>
                <a:spcPts val="14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10.1 </a:t>
            </a:r>
            <a:r>
              <a:rPr dirty="0" sz="1000">
                <a:solidFill>
                  <a:srgbClr val="010202"/>
                </a:solidFill>
                <a:latin typeface="Times New Roman"/>
                <a:cs typeface="Times New Roman"/>
              </a:rPr>
              <a:t>The molar Gibbs free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of mixing in binary systems  exhibiting ideal behavior (I), positive deviation from ideal behavior  (II), and negative deviation from ideal behavior</a:t>
            </a:r>
            <a:r>
              <a:rPr dirty="0" sz="1000" spc="-20">
                <a:solidFill>
                  <a:srgbClr val="010202"/>
                </a:solidFill>
                <a:latin typeface="Times New Roman"/>
                <a:cs typeface="Times New Roman"/>
              </a:rPr>
              <a:t> </a:t>
            </a:r>
            <a:r>
              <a:rPr dirty="0" sz="1000">
                <a:solidFill>
                  <a:srgbClr val="010202"/>
                </a:solidFill>
                <a:latin typeface="Times New Roman"/>
                <a:cs typeface="Times New Roman"/>
              </a:rPr>
              <a:t>(III).</a:t>
            </a:r>
            <a:endParaRPr sz="1000">
              <a:latin typeface="Times New Roman"/>
              <a:cs typeface="Times New Roman"/>
            </a:endParaRPr>
          </a:p>
        </p:txBody>
      </p:sp>
      <p:sp>
        <p:nvSpPr>
          <p:cNvPr id="5" name="object 5"/>
          <p:cNvSpPr/>
          <p:nvPr/>
        </p:nvSpPr>
        <p:spPr>
          <a:xfrm>
            <a:off x="1162050" y="4290695"/>
            <a:ext cx="3162300" cy="2981324"/>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878852" y="7474584"/>
            <a:ext cx="4127500" cy="332740"/>
          </a:xfrm>
          <a:prstGeom prst="rect">
            <a:avLst/>
          </a:prstGeom>
        </p:spPr>
        <p:txBody>
          <a:bodyPr wrap="square" lIns="0" tIns="10160" rIns="0" bIns="0" rtlCol="0" vert="horz">
            <a:spAutoFit/>
          </a:bodyPr>
          <a:lstStyle/>
          <a:p>
            <a:pPr marL="469900" marR="5080" indent="-457200">
              <a:lnSpc>
                <a:spcPct val="101600"/>
              </a:lnSpc>
              <a:spcBef>
                <a:spcPts val="80"/>
              </a:spcBef>
            </a:pPr>
            <a:r>
              <a:rPr dirty="0" sz="1000" spc="-10" b="1">
                <a:solidFill>
                  <a:srgbClr val="010202"/>
                </a:solidFill>
                <a:latin typeface="Times New Roman"/>
                <a:cs typeface="Times New Roman"/>
              </a:rPr>
              <a:t>Figure </a:t>
            </a:r>
            <a:r>
              <a:rPr dirty="0" sz="1000" spc="-5" b="1">
                <a:solidFill>
                  <a:srgbClr val="010202"/>
                </a:solidFill>
                <a:latin typeface="Times New Roman"/>
                <a:cs typeface="Times New Roman"/>
              </a:rPr>
              <a:t>10.2 </a:t>
            </a:r>
            <a:r>
              <a:rPr dirty="0" sz="1000" spc="-5">
                <a:solidFill>
                  <a:srgbClr val="010202"/>
                </a:solidFill>
                <a:latin typeface="Times New Roman"/>
                <a:cs typeface="Times New Roman"/>
              </a:rPr>
              <a:t>The activities of component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obtained from lines I, II, and III in  Fig.</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10.1.</a:t>
            </a:r>
            <a:endParaRPr sz="100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400" y="403223"/>
            <a:ext cx="4676140" cy="1303655"/>
          </a:xfrm>
          <a:prstGeom prst="rect">
            <a:avLst/>
          </a:prstGeom>
        </p:spPr>
        <p:txBody>
          <a:bodyPr wrap="square" lIns="0" tIns="12700" rIns="0" bIns="0" rtlCol="0" vert="horz">
            <a:spAutoFit/>
          </a:bodyPr>
          <a:lstStyle/>
          <a:p>
            <a:pPr marL="625475">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a:t>
            </a:r>
            <a:r>
              <a:rPr dirty="0" sz="1000" spc="240" i="1">
                <a:solidFill>
                  <a:srgbClr val="231F20"/>
                </a:solidFill>
                <a:latin typeface="Times New Roman"/>
                <a:cs typeface="Times New Roman"/>
              </a:rPr>
              <a:t> </a:t>
            </a:r>
            <a:r>
              <a:rPr dirty="0" sz="1000">
                <a:solidFill>
                  <a:srgbClr val="231F20"/>
                </a:solidFill>
                <a:latin typeface="Times New Roman"/>
                <a:cs typeface="Times New Roman"/>
              </a:rPr>
              <a:t>313</a:t>
            </a:r>
            <a:endParaRPr sz="1000">
              <a:latin typeface="Times New Roman"/>
              <a:cs typeface="Times New Roman"/>
            </a:endParaRPr>
          </a:p>
          <a:p>
            <a:pPr marL="1965960" marR="438784" indent="-1521460">
              <a:lnSpc>
                <a:spcPct val="103499"/>
              </a:lnSpc>
              <a:spcBef>
                <a:spcPts val="745"/>
              </a:spcBef>
            </a:pPr>
            <a:r>
              <a:rPr dirty="0" sz="1000" b="1">
                <a:solidFill>
                  <a:srgbClr val="010202"/>
                </a:solidFill>
                <a:latin typeface="Times New Roman"/>
                <a:cs typeface="Times New Roman"/>
              </a:rPr>
              <a:t>10.3</a:t>
            </a:r>
            <a:r>
              <a:rPr dirty="0" sz="1000" spc="-15" b="1">
                <a:solidFill>
                  <a:srgbClr val="010202"/>
                </a:solidFill>
                <a:latin typeface="Times New Roman"/>
                <a:cs typeface="Times New Roman"/>
              </a:rPr>
              <a:t> </a:t>
            </a:r>
            <a:r>
              <a:rPr dirty="0" sz="1000" b="1">
                <a:solidFill>
                  <a:srgbClr val="010202"/>
                </a:solidFill>
                <a:latin typeface="Times New Roman"/>
                <a:cs typeface="Times New Roman"/>
              </a:rPr>
              <a:t>THE</a:t>
            </a:r>
            <a:r>
              <a:rPr dirty="0" sz="1000" spc="-10" b="1">
                <a:solidFill>
                  <a:srgbClr val="010202"/>
                </a:solidFill>
                <a:latin typeface="Times New Roman"/>
                <a:cs typeface="Times New Roman"/>
              </a:rPr>
              <a:t> </a:t>
            </a:r>
            <a:r>
              <a:rPr dirty="0" sz="1000" b="1">
                <a:solidFill>
                  <a:srgbClr val="010202"/>
                </a:solidFill>
                <a:latin typeface="Times New Roman"/>
                <a:cs typeface="Times New Roman"/>
              </a:rPr>
              <a:t>GIBBS</a:t>
            </a:r>
            <a:r>
              <a:rPr dirty="0" sz="1000" spc="-10" b="1">
                <a:solidFill>
                  <a:srgbClr val="010202"/>
                </a:solidFill>
                <a:latin typeface="Times New Roman"/>
                <a:cs typeface="Times New Roman"/>
              </a:rPr>
              <a:t> </a:t>
            </a:r>
            <a:r>
              <a:rPr dirty="0" sz="1000" b="1">
                <a:solidFill>
                  <a:srgbClr val="010202"/>
                </a:solidFill>
                <a:latin typeface="Times New Roman"/>
                <a:cs typeface="Times New Roman"/>
              </a:rPr>
              <a:t>FREE</a:t>
            </a:r>
            <a:r>
              <a:rPr dirty="0" sz="1000" spc="-10" b="1">
                <a:solidFill>
                  <a:srgbClr val="010202"/>
                </a:solidFill>
                <a:latin typeface="Times New Roman"/>
                <a:cs typeface="Times New Roman"/>
              </a:rPr>
              <a:t> </a:t>
            </a:r>
            <a:r>
              <a:rPr dirty="0" sz="1000" b="1">
                <a:solidFill>
                  <a:srgbClr val="010202"/>
                </a:solidFill>
                <a:latin typeface="Times New Roman"/>
                <a:cs typeface="Times New Roman"/>
              </a:rPr>
              <a:t>ENERGY</a:t>
            </a:r>
            <a:r>
              <a:rPr dirty="0" sz="1000" spc="-50" b="1">
                <a:solidFill>
                  <a:srgbClr val="010202"/>
                </a:solidFill>
                <a:latin typeface="Times New Roman"/>
                <a:cs typeface="Times New Roman"/>
              </a:rPr>
              <a:t> </a:t>
            </a:r>
            <a:r>
              <a:rPr dirty="0" sz="1000" b="1">
                <a:solidFill>
                  <a:srgbClr val="010202"/>
                </a:solidFill>
                <a:latin typeface="Times New Roman"/>
                <a:cs typeface="Times New Roman"/>
              </a:rPr>
              <a:t>OF</a:t>
            </a:r>
            <a:r>
              <a:rPr dirty="0" sz="1000" spc="-50" b="1">
                <a:solidFill>
                  <a:srgbClr val="010202"/>
                </a:solidFill>
                <a:latin typeface="Times New Roman"/>
                <a:cs typeface="Times New Roman"/>
              </a:rPr>
              <a:t> </a:t>
            </a:r>
            <a:r>
              <a:rPr dirty="0" sz="1000" spc="-10" b="1">
                <a:solidFill>
                  <a:srgbClr val="010202"/>
                </a:solidFill>
                <a:latin typeface="Times New Roman"/>
                <a:cs typeface="Times New Roman"/>
              </a:rPr>
              <a:t>FORMATION </a:t>
            </a:r>
            <a:r>
              <a:rPr dirty="0" sz="1000" b="1">
                <a:solidFill>
                  <a:srgbClr val="010202"/>
                </a:solidFill>
                <a:latin typeface="Times New Roman"/>
                <a:cs typeface="Times New Roman"/>
              </a:rPr>
              <a:t>OF</a:t>
            </a:r>
            <a:r>
              <a:rPr dirty="0" sz="1000" spc="-50" b="1">
                <a:solidFill>
                  <a:srgbClr val="010202"/>
                </a:solidFill>
                <a:latin typeface="Times New Roman"/>
                <a:cs typeface="Times New Roman"/>
              </a:rPr>
              <a:t> </a:t>
            </a:r>
            <a:r>
              <a:rPr dirty="0" sz="1000" b="1">
                <a:solidFill>
                  <a:srgbClr val="010202"/>
                </a:solidFill>
                <a:latin typeface="Times New Roman"/>
                <a:cs typeface="Times New Roman"/>
              </a:rPr>
              <a:t>REGULAR  SOLUTIONS</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50800" marR="43180">
              <a:lnSpc>
                <a:spcPct val="122600"/>
              </a:lnSpc>
            </a:pPr>
            <a:r>
              <a:rPr dirty="0" sz="1000" spc="-5">
                <a:solidFill>
                  <a:srgbClr val="010202"/>
                </a:solidFill>
                <a:latin typeface="Times New Roman"/>
                <a:cs typeface="Times New Roman"/>
              </a:rPr>
              <a:t>If curves II and III in Fig. 10.1 are drawn for regular solutions, then deviation of </a:t>
            </a:r>
            <a:r>
              <a:rPr dirty="0" sz="1000">
                <a:solidFill>
                  <a:srgbClr val="010202"/>
                </a:solidFill>
                <a:latin typeface="Times New Roman"/>
                <a:cs typeface="Times New Roman"/>
              </a:rPr>
              <a:t>O</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M  </a:t>
            </a:r>
            <a:r>
              <a:rPr dirty="0" sz="1000">
                <a:solidFill>
                  <a:srgbClr val="010202"/>
                </a:solidFill>
                <a:latin typeface="Times New Roman"/>
                <a:cs typeface="Times New Roman"/>
              </a:rPr>
              <a:t>from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M,</a:t>
            </a:r>
            <a:r>
              <a:rPr dirty="0" baseline="33333" sz="1125" spc="7">
                <a:solidFill>
                  <a:srgbClr val="010202"/>
                </a:solidFill>
                <a:latin typeface="Times New Roman"/>
                <a:cs typeface="Times New Roman"/>
              </a:rPr>
              <a:t>id </a:t>
            </a:r>
            <a:r>
              <a:rPr dirty="0" sz="1000">
                <a:solidFill>
                  <a:srgbClr val="010202"/>
                </a:solidFill>
                <a:latin typeface="Times New Roman"/>
                <a:cs typeface="Times New Roman"/>
              </a:rPr>
              <a:t>is due only to the nonzero heat of mixing and the </a:t>
            </a:r>
            <a:r>
              <a:rPr dirty="0" sz="1000" spc="-5">
                <a:solidFill>
                  <a:srgbClr val="010202"/>
                </a:solidFill>
                <a:latin typeface="Times New Roman"/>
                <a:cs typeface="Times New Roman"/>
              </a:rPr>
              <a:t>difference </a:t>
            </a:r>
            <a:r>
              <a:rPr dirty="0" sz="1000">
                <a:solidFill>
                  <a:srgbClr val="010202"/>
                </a:solidFill>
                <a:latin typeface="Times New Roman"/>
                <a:cs typeface="Times New Roman"/>
              </a:rPr>
              <a:t>between the  </a:t>
            </a:r>
            <a:r>
              <a:rPr dirty="0" sz="1000" spc="-5">
                <a:solidFill>
                  <a:srgbClr val="010202"/>
                </a:solidFill>
                <a:latin typeface="Times New Roman"/>
                <a:cs typeface="Times New Roman"/>
              </a:rPr>
              <a:t>two curves,</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M</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M.</a:t>
            </a:r>
            <a:r>
              <a:rPr dirty="0" baseline="33333" sz="1125" spc="7">
                <a:solidFill>
                  <a:srgbClr val="010202"/>
                </a:solidFill>
                <a:latin typeface="Times New Roman"/>
                <a:cs typeface="Times New Roman"/>
              </a:rPr>
              <a:t>id</a:t>
            </a:r>
            <a:endParaRPr baseline="33333" sz="1125">
              <a:latin typeface="Times New Roman"/>
              <a:cs typeface="Times New Roman"/>
            </a:endParaRPr>
          </a:p>
        </p:txBody>
      </p:sp>
      <p:sp>
        <p:nvSpPr>
          <p:cNvPr id="3" name="object 3"/>
          <p:cNvSpPr/>
          <p:nvPr/>
        </p:nvSpPr>
        <p:spPr>
          <a:xfrm>
            <a:off x="1431925" y="1881352"/>
            <a:ext cx="2190750" cy="16192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1227620" y="2280754"/>
            <a:ext cx="933450" cy="161925"/>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06400" y="2312504"/>
            <a:ext cx="4686935" cy="482600"/>
          </a:xfrm>
          <a:prstGeom prst="rect">
            <a:avLst/>
          </a:prstGeom>
        </p:spPr>
        <p:txBody>
          <a:bodyPr wrap="square" lIns="0" tIns="12700" rIns="0" bIns="0" rtlCol="0" vert="horz">
            <a:spAutoFit/>
          </a:bodyPr>
          <a:lstStyle/>
          <a:p>
            <a:pPr algn="just" marL="50165" marR="55244">
              <a:lnSpc>
                <a:spcPct val="100000"/>
              </a:lnSpc>
              <a:spcBef>
                <a:spcPts val="100"/>
              </a:spcBef>
              <a:tabLst>
                <a:tab pos="1826260" algn="l"/>
              </a:tabLst>
            </a:pPr>
            <a:r>
              <a:rPr dirty="0" sz="1000" spc="-5">
                <a:solidFill>
                  <a:srgbClr val="010202"/>
                </a:solidFill>
                <a:latin typeface="Times New Roman"/>
                <a:cs typeface="Times New Roman"/>
              </a:rPr>
              <a:t>For</a:t>
            </a:r>
            <a:r>
              <a:rPr dirty="0" sz="1000" spc="235">
                <a:solidFill>
                  <a:srgbClr val="010202"/>
                </a:solidFill>
                <a:latin typeface="Times New Roman"/>
                <a:cs typeface="Times New Roman"/>
              </a:rPr>
              <a:t> </a:t>
            </a:r>
            <a:r>
              <a:rPr dirty="0" sz="1000" spc="-5">
                <a:solidFill>
                  <a:srgbClr val="010202"/>
                </a:solidFill>
                <a:latin typeface="Times New Roman"/>
                <a:cs typeface="Times New Roman"/>
              </a:rPr>
              <a:t>curve  II,	</a:t>
            </a:r>
            <a:r>
              <a:rPr dirty="0" sz="1000">
                <a:solidFill>
                  <a:srgbClr val="010202"/>
                </a:solidFill>
                <a:latin typeface="Times New Roman"/>
                <a:cs typeface="Times New Roman"/>
              </a:rPr>
              <a:t>and thus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i="1">
                <a:solidFill>
                  <a:srgbClr val="010202"/>
                </a:solidFill>
                <a:latin typeface="Times New Roman"/>
                <a:cs typeface="Times New Roman"/>
              </a:rPr>
              <a:t>M </a:t>
            </a:r>
            <a:r>
              <a:rPr dirty="0" sz="1000">
                <a:solidFill>
                  <a:srgbClr val="010202"/>
                </a:solidFill>
                <a:latin typeface="Times New Roman"/>
                <a:cs typeface="Times New Roman"/>
              </a:rPr>
              <a:t>is a positive quantity </a:t>
            </a:r>
            <a:r>
              <a:rPr dirty="0" sz="1000" spc="75">
                <a:solidFill>
                  <a:srgbClr val="010202"/>
                </a:solidFill>
                <a:latin typeface="Times New Roman"/>
                <a:cs typeface="Times New Roman"/>
              </a:rPr>
              <a:t>(a </a:t>
            </a:r>
            <a:r>
              <a:rPr dirty="0" sz="1000">
                <a:solidFill>
                  <a:srgbClr val="010202"/>
                </a:solidFill>
                <a:latin typeface="Times New Roman"/>
                <a:cs typeface="Times New Roman"/>
              </a:rPr>
              <a:t>and </a:t>
            </a:r>
            <a:r>
              <a:rPr dirty="0" sz="1000" spc="75">
                <a:solidFill>
                  <a:srgbClr val="010202"/>
                </a:solidFill>
                <a:latin typeface="Times New Roman"/>
                <a:cs typeface="Times New Roman"/>
              </a:rPr>
              <a:t>fi </a:t>
            </a:r>
            <a:r>
              <a:rPr dirty="0" sz="1000">
                <a:solidFill>
                  <a:srgbClr val="010202"/>
                </a:solidFill>
                <a:latin typeface="Times New Roman"/>
                <a:cs typeface="Times New Roman"/>
              </a:rPr>
              <a:t>are  </a:t>
            </a:r>
            <a:r>
              <a:rPr dirty="0" sz="1000" spc="-5">
                <a:solidFill>
                  <a:srgbClr val="010202"/>
                </a:solidFill>
                <a:latin typeface="Times New Roman"/>
                <a:cs typeface="Times New Roman"/>
              </a:rPr>
              <a:t>positive quantities). It is of interest to consider the </a:t>
            </a:r>
            <a:r>
              <a:rPr dirty="0" sz="1000" spc="-10">
                <a:solidFill>
                  <a:srgbClr val="010202"/>
                </a:solidFill>
                <a:latin typeface="Times New Roman"/>
                <a:cs typeface="Times New Roman"/>
              </a:rPr>
              <a:t>effect </a:t>
            </a:r>
            <a:r>
              <a:rPr dirty="0" sz="1000" spc="-5">
                <a:solidFill>
                  <a:srgbClr val="010202"/>
                </a:solidFill>
                <a:latin typeface="Times New Roman"/>
                <a:cs typeface="Times New Roman"/>
              </a:rPr>
              <a:t>of increasingly positive values  </a:t>
            </a:r>
            <a:r>
              <a:rPr dirty="0" sz="1000">
                <a:solidFill>
                  <a:srgbClr val="010202"/>
                </a:solidFill>
                <a:latin typeface="Times New Roman"/>
                <a:cs typeface="Times New Roman"/>
              </a:rPr>
              <a:t>of</a:t>
            </a:r>
            <a:r>
              <a:rPr dirty="0" sz="1000" spc="25">
                <a:solidFill>
                  <a:srgbClr val="010202"/>
                </a:solidFill>
                <a:latin typeface="Times New Roman"/>
                <a:cs typeface="Times New Roman"/>
              </a:rPr>
              <a:t> </a:t>
            </a:r>
            <a:r>
              <a:rPr dirty="0" sz="1000" spc="110" i="1">
                <a:solidFill>
                  <a:srgbClr val="010202"/>
                </a:solidFill>
                <a:latin typeface="Times New Roman"/>
                <a:cs typeface="Times New Roman"/>
              </a:rPr>
              <a:t>a</a:t>
            </a:r>
            <a:r>
              <a:rPr dirty="0" sz="1000" spc="35" i="1">
                <a:solidFill>
                  <a:srgbClr val="010202"/>
                </a:solidFill>
                <a:latin typeface="Times New Roman"/>
                <a:cs typeface="Times New Roman"/>
              </a:rPr>
              <a:t> </a:t>
            </a:r>
            <a:r>
              <a:rPr dirty="0" sz="1000" spc="-5">
                <a:solidFill>
                  <a:srgbClr val="010202"/>
                </a:solidFill>
                <a:latin typeface="Times New Roman"/>
                <a:cs typeface="Times New Roman"/>
              </a:rPr>
              <a:t>on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shape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Gibbs</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free</a:t>
            </a:r>
            <a:r>
              <a:rPr dirty="0" sz="1000" spc="30">
                <a:solidFill>
                  <a:srgbClr val="010202"/>
                </a:solidFill>
                <a:latin typeface="Times New Roman"/>
                <a:cs typeface="Times New Roman"/>
              </a:rPr>
              <a:t> </a:t>
            </a:r>
            <a:r>
              <a:rPr dirty="0" sz="1000" spc="-10">
                <a:solidFill>
                  <a:srgbClr val="010202"/>
                </a:solidFill>
                <a:latin typeface="Times New Roman"/>
                <a:cs typeface="Times New Roman"/>
              </a:rPr>
              <a:t>energy</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mixing</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curve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for</a:t>
            </a:r>
            <a:r>
              <a:rPr dirty="0" sz="1000" spc="30">
                <a:solidFill>
                  <a:srgbClr val="010202"/>
                </a:solidFill>
                <a:latin typeface="Times New Roman"/>
                <a:cs typeface="Times New Roman"/>
              </a:rPr>
              <a:t> </a:t>
            </a:r>
            <a:r>
              <a:rPr dirty="0" sz="1000">
                <a:solidFill>
                  <a:srgbClr val="010202"/>
                </a:solidFill>
                <a:latin typeface="Times New Roman"/>
                <a:cs typeface="Times New Roman"/>
              </a:rPr>
              <a:t>a</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regular</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solution.</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Fig.</a:t>
            </a:r>
            <a:endParaRPr sz="1000">
              <a:latin typeface="Times New Roman"/>
              <a:cs typeface="Times New Roman"/>
            </a:endParaRPr>
          </a:p>
        </p:txBody>
      </p:sp>
      <p:sp>
        <p:nvSpPr>
          <p:cNvPr id="6" name="object 6"/>
          <p:cNvSpPr/>
          <p:nvPr/>
        </p:nvSpPr>
        <p:spPr>
          <a:xfrm>
            <a:off x="1943582" y="2804629"/>
            <a:ext cx="1895475" cy="171450"/>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18965" y="2769704"/>
            <a:ext cx="1553845" cy="463550"/>
          </a:xfrm>
          <a:prstGeom prst="rect">
            <a:avLst/>
          </a:prstGeom>
        </p:spPr>
        <p:txBody>
          <a:bodyPr wrap="square" lIns="0" tIns="79375" rIns="0" bIns="0" rtlCol="0" vert="horz">
            <a:spAutoFit/>
          </a:bodyPr>
          <a:lstStyle/>
          <a:p>
            <a:pPr marL="38100">
              <a:lnSpc>
                <a:spcPct val="100000"/>
              </a:lnSpc>
              <a:spcBef>
                <a:spcPts val="625"/>
              </a:spcBef>
            </a:pPr>
            <a:r>
              <a:rPr dirty="0" sz="1000">
                <a:solidFill>
                  <a:srgbClr val="010202"/>
                </a:solidFill>
                <a:latin typeface="Times New Roman"/>
                <a:cs typeface="Times New Roman"/>
              </a:rPr>
              <a:t>10.3,</a:t>
            </a:r>
            <a:r>
              <a:rPr dirty="0" sz="1000" spc="145">
                <a:solidFill>
                  <a:srgbClr val="010202"/>
                </a:solidFill>
                <a:latin typeface="Times New Roman"/>
                <a:cs typeface="Times New Roman"/>
              </a:rPr>
              <a:t> </a:t>
            </a:r>
            <a:r>
              <a:rPr dirty="0" sz="1000">
                <a:solidFill>
                  <a:srgbClr val="010202"/>
                </a:solidFill>
                <a:latin typeface="Times New Roman"/>
                <a:cs typeface="Times New Roman"/>
              </a:rPr>
              <a:t>curve</a:t>
            </a:r>
            <a:r>
              <a:rPr dirty="0" sz="1000" spc="150">
                <a:solidFill>
                  <a:srgbClr val="010202"/>
                </a:solidFill>
                <a:latin typeface="Times New Roman"/>
                <a:cs typeface="Times New Roman"/>
              </a:rPr>
              <a:t> </a:t>
            </a:r>
            <a:r>
              <a:rPr dirty="0" sz="1000">
                <a:solidFill>
                  <a:srgbClr val="010202"/>
                </a:solidFill>
                <a:latin typeface="Times New Roman"/>
                <a:cs typeface="Times New Roman"/>
              </a:rPr>
              <a:t>I</a:t>
            </a:r>
            <a:r>
              <a:rPr dirty="0" sz="1000" spc="145">
                <a:solidFill>
                  <a:srgbClr val="010202"/>
                </a:solidFill>
                <a:latin typeface="Times New Roman"/>
                <a:cs typeface="Times New Roman"/>
              </a:rPr>
              <a:t> </a:t>
            </a:r>
            <a:r>
              <a:rPr dirty="0" sz="1000">
                <a:solidFill>
                  <a:srgbClr val="010202"/>
                </a:solidFill>
                <a:latin typeface="Times New Roman"/>
                <a:cs typeface="Times New Roman"/>
              </a:rPr>
              <a:t>is</a:t>
            </a:r>
            <a:r>
              <a:rPr dirty="0" sz="1000" spc="150">
                <a:solidFill>
                  <a:srgbClr val="010202"/>
                </a:solidFill>
                <a:latin typeface="Times New Roman"/>
                <a:cs typeface="Times New Roman"/>
              </a:rPr>
              <a:t> </a:t>
            </a:r>
            <a:r>
              <a:rPr dirty="0" sz="1000">
                <a:solidFill>
                  <a:srgbClr val="010202"/>
                </a:solidFill>
                <a:latin typeface="Times New Roman"/>
                <a:cs typeface="Times New Roman"/>
              </a:rPr>
              <a:t>drawn</a:t>
            </a:r>
            <a:r>
              <a:rPr dirty="0" sz="1000" spc="14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a:p>
            <a:pPr marL="38100">
              <a:lnSpc>
                <a:spcPct val="100000"/>
              </a:lnSpc>
              <a:spcBef>
                <a:spcPts val="525"/>
              </a:spcBef>
            </a:pPr>
            <a:r>
              <a:rPr dirty="0" sz="1000" spc="-15">
                <a:solidFill>
                  <a:srgbClr val="010202"/>
                </a:solidFill>
                <a:latin typeface="Times New Roman"/>
                <a:cs typeface="Times New Roman"/>
              </a:rPr>
              <a:t>O</a:t>
            </a:r>
            <a:r>
              <a:rPr dirty="0" sz="1000" spc="-15" i="1">
                <a:solidFill>
                  <a:srgbClr val="010202"/>
                </a:solidFill>
                <a:latin typeface="Times New Roman"/>
                <a:cs typeface="Times New Roman"/>
              </a:rPr>
              <a:t>G</a:t>
            </a:r>
            <a:r>
              <a:rPr dirty="0" baseline="33333" sz="1125" spc="-22" i="1">
                <a:solidFill>
                  <a:srgbClr val="010202"/>
                </a:solidFill>
                <a:latin typeface="Times New Roman"/>
                <a:cs typeface="Times New Roman"/>
              </a:rPr>
              <a:t>M,</a:t>
            </a:r>
            <a:r>
              <a:rPr dirty="0" baseline="33333" sz="1125" spc="-22">
                <a:solidFill>
                  <a:srgbClr val="010202"/>
                </a:solidFill>
                <a:latin typeface="Times New Roman"/>
                <a:cs typeface="Times New Roman"/>
              </a:rPr>
              <a:t>id</a:t>
            </a:r>
            <a:r>
              <a:rPr dirty="0" sz="1000" spc="-15">
                <a:solidFill>
                  <a:srgbClr val="010202"/>
                </a:solidFill>
                <a:latin typeface="Times New Roman"/>
                <a:cs typeface="Times New Roman"/>
              </a:rPr>
              <a:t>/RT. </a:t>
            </a:r>
            <a:r>
              <a:rPr dirty="0" sz="1000" spc="-5">
                <a:solidFill>
                  <a:srgbClr val="010202"/>
                </a:solidFill>
                <a:latin typeface="Times New Roman"/>
                <a:cs typeface="Times New Roman"/>
              </a:rPr>
              <a:t>Curves</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for</a:t>
            </a:r>
            <a:endParaRPr sz="1000">
              <a:latin typeface="Times New Roman"/>
              <a:cs typeface="Times New Roman"/>
            </a:endParaRPr>
          </a:p>
        </p:txBody>
      </p:sp>
      <p:sp>
        <p:nvSpPr>
          <p:cNvPr id="8" name="object 8"/>
          <p:cNvSpPr/>
          <p:nvPr/>
        </p:nvSpPr>
        <p:spPr>
          <a:xfrm>
            <a:off x="1680679" y="3023704"/>
            <a:ext cx="1085850" cy="171450"/>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2805823" y="2769704"/>
            <a:ext cx="2236470" cy="463550"/>
          </a:xfrm>
          <a:prstGeom prst="rect">
            <a:avLst/>
          </a:prstGeom>
        </p:spPr>
        <p:txBody>
          <a:bodyPr wrap="square" lIns="0" tIns="12700" rIns="0" bIns="0" rtlCol="0" vert="horz">
            <a:spAutoFit/>
          </a:bodyPr>
          <a:lstStyle/>
          <a:p>
            <a:pPr marL="12700" marR="5080" indent="1082675">
              <a:lnSpc>
                <a:spcPct val="143800"/>
              </a:lnSpc>
              <a:spcBef>
                <a:spcPts val="100"/>
              </a:spcBef>
            </a:pPr>
            <a:r>
              <a:rPr dirty="0" sz="1000" spc="-5">
                <a:solidFill>
                  <a:srgbClr val="010202"/>
                </a:solidFill>
                <a:latin typeface="Times New Roman"/>
                <a:cs typeface="Times New Roman"/>
              </a:rPr>
              <a:t>This curve represents  are drawn for</a:t>
            </a:r>
            <a:r>
              <a:rPr dirty="0" sz="1000" spc="-30">
                <a:solidFill>
                  <a:srgbClr val="010202"/>
                </a:solidFill>
                <a:latin typeface="Times New Roman"/>
                <a:cs typeface="Times New Roman"/>
              </a:rPr>
              <a:t> </a:t>
            </a:r>
            <a:r>
              <a:rPr dirty="0" sz="1000" spc="40">
                <a:solidFill>
                  <a:srgbClr val="010202"/>
                </a:solidFill>
                <a:latin typeface="Times New Roman"/>
                <a:cs typeface="Times New Roman"/>
              </a:rPr>
              <a:t>a=0, </a:t>
            </a:r>
            <a:r>
              <a:rPr dirty="0" sz="1000">
                <a:solidFill>
                  <a:srgbClr val="010202"/>
                </a:solidFill>
                <a:latin typeface="Times New Roman"/>
                <a:cs typeface="Times New Roman"/>
              </a:rPr>
              <a:t>+0.5, +1.0, +1.5, +2.0,</a:t>
            </a:r>
            <a:endParaRPr sz="1000">
              <a:latin typeface="Times New Roman"/>
              <a:cs typeface="Times New Roman"/>
            </a:endParaRPr>
          </a:p>
        </p:txBody>
      </p:sp>
      <p:sp>
        <p:nvSpPr>
          <p:cNvPr id="10" name="object 10"/>
          <p:cNvSpPr txBox="1"/>
          <p:nvPr/>
        </p:nvSpPr>
        <p:spPr>
          <a:xfrm>
            <a:off x="406354" y="3207829"/>
            <a:ext cx="4674235" cy="772795"/>
          </a:xfrm>
          <a:prstGeom prst="rect">
            <a:avLst/>
          </a:prstGeom>
        </p:spPr>
        <p:txBody>
          <a:bodyPr wrap="square" lIns="0" tIns="12700" rIns="0" bIns="0" rtlCol="0" vert="horz">
            <a:spAutoFit/>
          </a:bodyPr>
          <a:lstStyle/>
          <a:p>
            <a:pPr algn="just" marL="50800" marR="43180">
              <a:lnSpc>
                <a:spcPct val="122600"/>
              </a:lnSpc>
              <a:spcBef>
                <a:spcPts val="100"/>
              </a:spcBef>
            </a:pPr>
            <a:r>
              <a:rPr dirty="0" sz="1000">
                <a:solidFill>
                  <a:srgbClr val="010202"/>
                </a:solidFill>
                <a:latin typeface="Times New Roman"/>
                <a:cs typeface="Times New Roman"/>
              </a:rPr>
              <a:t>+2.5, and +3.0, and the corresponding O</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M</a:t>
            </a:r>
            <a:r>
              <a:rPr dirty="0" sz="1000" i="1">
                <a:solidFill>
                  <a:srgbClr val="010202"/>
                </a:solidFill>
                <a:latin typeface="Times New Roman"/>
                <a:cs typeface="Times New Roman"/>
              </a:rPr>
              <a:t>/RT </a:t>
            </a:r>
            <a:r>
              <a:rPr dirty="0" sz="1000">
                <a:solidFill>
                  <a:srgbClr val="010202"/>
                </a:solidFill>
                <a:latin typeface="Times New Roman"/>
                <a:cs typeface="Times New Roman"/>
              </a:rPr>
              <a:t>curves are drawn as the sum of the  particular O</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M</a:t>
            </a:r>
            <a:r>
              <a:rPr dirty="0" sz="1000" i="1">
                <a:solidFill>
                  <a:srgbClr val="010202"/>
                </a:solidFill>
                <a:latin typeface="Times New Roman"/>
                <a:cs typeface="Times New Roman"/>
              </a:rPr>
              <a:t>/RT </a:t>
            </a:r>
            <a:r>
              <a:rPr dirty="0" sz="1000">
                <a:solidFill>
                  <a:srgbClr val="010202"/>
                </a:solidFill>
                <a:latin typeface="Times New Roman"/>
                <a:cs typeface="Times New Roman"/>
              </a:rPr>
              <a:t>and </a:t>
            </a:r>
            <a:r>
              <a:rPr dirty="0" sz="1000" spc="10">
                <a:solidFill>
                  <a:srgbClr val="010202"/>
                </a:solidFill>
                <a:latin typeface="Times New Roman"/>
                <a:cs typeface="Times New Roman"/>
              </a:rPr>
              <a:t>–O</a:t>
            </a:r>
            <a:r>
              <a:rPr dirty="0" sz="1000" spc="10" i="1">
                <a:solidFill>
                  <a:srgbClr val="010202"/>
                </a:solidFill>
                <a:latin typeface="Times New Roman"/>
                <a:cs typeface="Times New Roman"/>
              </a:rPr>
              <a:t>S</a:t>
            </a:r>
            <a:r>
              <a:rPr dirty="0" baseline="33333" sz="1125" spc="15" i="1">
                <a:solidFill>
                  <a:srgbClr val="010202"/>
                </a:solidFill>
                <a:latin typeface="Times New Roman"/>
                <a:cs typeface="Times New Roman"/>
              </a:rPr>
              <a:t>M,</a:t>
            </a:r>
            <a:r>
              <a:rPr dirty="0" baseline="33333" sz="1125" spc="15">
                <a:solidFill>
                  <a:srgbClr val="010202"/>
                </a:solidFill>
                <a:latin typeface="Times New Roman"/>
                <a:cs typeface="Times New Roman"/>
              </a:rPr>
              <a:t>id</a:t>
            </a:r>
            <a:r>
              <a:rPr dirty="0" sz="1000" spc="10" i="1">
                <a:solidFill>
                  <a:srgbClr val="010202"/>
                </a:solidFill>
                <a:latin typeface="Times New Roman"/>
                <a:cs typeface="Times New Roman"/>
              </a:rPr>
              <a:t>/R </a:t>
            </a:r>
            <a:r>
              <a:rPr dirty="0" sz="1000" spc="-5">
                <a:solidFill>
                  <a:srgbClr val="010202"/>
                </a:solidFill>
                <a:latin typeface="Times New Roman"/>
                <a:cs typeface="Times New Roman"/>
              </a:rPr>
              <a:t>curves. As the magnitude of </a:t>
            </a:r>
            <a:r>
              <a:rPr dirty="0" sz="1000" spc="165">
                <a:solidFill>
                  <a:srgbClr val="010202"/>
                </a:solidFill>
                <a:latin typeface="Times New Roman"/>
                <a:cs typeface="Times New Roman"/>
              </a:rPr>
              <a:t>a </a:t>
            </a:r>
            <a:r>
              <a:rPr dirty="0" sz="1000" spc="-5">
                <a:solidFill>
                  <a:srgbClr val="010202"/>
                </a:solidFill>
                <a:latin typeface="Times New Roman"/>
                <a:cs typeface="Times New Roman"/>
              </a:rPr>
              <a:t>is increased it is seen  that</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shape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M</a:t>
            </a:r>
            <a:r>
              <a:rPr dirty="0" sz="1000" spc="-5" i="1">
                <a:solidFill>
                  <a:srgbClr val="010202"/>
                </a:solidFill>
                <a:latin typeface="Times New Roman"/>
                <a:cs typeface="Times New Roman"/>
              </a:rPr>
              <a:t>/RT</a:t>
            </a:r>
            <a:r>
              <a:rPr dirty="0" sz="1000" spc="-60" i="1">
                <a:solidFill>
                  <a:srgbClr val="010202"/>
                </a:solidFill>
                <a:latin typeface="Times New Roman"/>
                <a:cs typeface="Times New Roman"/>
              </a:rPr>
              <a:t> </a:t>
            </a:r>
            <a:r>
              <a:rPr dirty="0" sz="1000" spc="-5">
                <a:solidFill>
                  <a:srgbClr val="010202"/>
                </a:solidFill>
                <a:latin typeface="Times New Roman"/>
                <a:cs typeface="Times New Roman"/>
              </a:rPr>
              <a:t>curve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continuously</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changes</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40">
                <a:solidFill>
                  <a:srgbClr val="010202"/>
                </a:solidFill>
                <a:latin typeface="Times New Roman"/>
                <a:cs typeface="Times New Roman"/>
              </a:rPr>
              <a:t> </a:t>
            </a:r>
            <a:r>
              <a:rPr dirty="0" sz="1000">
                <a:solidFill>
                  <a:srgbClr val="010202"/>
                </a:solidFill>
                <a:latin typeface="Times New Roman"/>
                <a:cs typeface="Times New Roman"/>
              </a:rPr>
              <a:t>a</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shape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typified</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by</a:t>
            </a:r>
            <a:r>
              <a:rPr dirty="0" sz="1000" spc="-35">
                <a:solidFill>
                  <a:srgbClr val="010202"/>
                </a:solidFill>
                <a:latin typeface="Times New Roman"/>
                <a:cs typeface="Times New Roman"/>
              </a:rPr>
              <a:t> </a:t>
            </a:r>
            <a:r>
              <a:rPr dirty="0" sz="1000" spc="50">
                <a:solidFill>
                  <a:srgbClr val="010202"/>
                </a:solidFill>
                <a:latin typeface="Times New Roman"/>
                <a:cs typeface="Times New Roman"/>
              </a:rPr>
              <a:t>a=0</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35">
                <a:solidFill>
                  <a:srgbClr val="010202"/>
                </a:solidFill>
                <a:latin typeface="Times New Roman"/>
                <a:cs typeface="Times New Roman"/>
              </a:rPr>
              <a:t> </a:t>
            </a:r>
            <a:r>
              <a:rPr dirty="0" sz="1000">
                <a:solidFill>
                  <a:srgbClr val="010202"/>
                </a:solidFill>
                <a:latin typeface="Times New Roman"/>
                <a:cs typeface="Times New Roman"/>
              </a:rPr>
              <a:t>a  form typified by </a:t>
            </a:r>
            <a:r>
              <a:rPr dirty="0" sz="1000" spc="40">
                <a:solidFill>
                  <a:srgbClr val="010202"/>
                </a:solidFill>
                <a:latin typeface="Times New Roman"/>
                <a:cs typeface="Times New Roman"/>
              </a:rPr>
              <a:t>a=3. </a:t>
            </a:r>
            <a:r>
              <a:rPr dirty="0" sz="1000">
                <a:solidFill>
                  <a:srgbClr val="010202"/>
                </a:solidFill>
                <a:latin typeface="Times New Roman"/>
                <a:cs typeface="Times New Roman"/>
              </a:rPr>
              <a:t>Before discussing the consequences of this change of shape on</a:t>
            </a:r>
            <a:r>
              <a:rPr dirty="0" sz="1000" spc="-125">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314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txBox="1"/>
          <p:nvPr/>
        </p:nvSpPr>
        <p:spPr>
          <a:xfrm>
            <a:off x="406412" y="4687570"/>
            <a:ext cx="4675505" cy="3026410"/>
          </a:xfrm>
          <a:prstGeom prst="rect">
            <a:avLst/>
          </a:prstGeom>
        </p:spPr>
        <p:txBody>
          <a:bodyPr wrap="square" lIns="0" tIns="27939" rIns="0" bIns="0" rtlCol="0" vert="horz">
            <a:spAutoFit/>
          </a:bodyPr>
          <a:lstStyle/>
          <a:p>
            <a:pPr algn="just" marL="942340" marR="479425" indent="-457200">
              <a:lnSpc>
                <a:spcPts val="1100"/>
              </a:lnSpc>
              <a:spcBef>
                <a:spcPts val="219"/>
              </a:spcBef>
            </a:pPr>
            <a:r>
              <a:rPr dirty="0" sz="1000" spc="-20" b="1">
                <a:solidFill>
                  <a:srgbClr val="010202"/>
                </a:solidFill>
                <a:latin typeface="Times New Roman"/>
                <a:cs typeface="Times New Roman"/>
              </a:rPr>
              <a:t>Figure</a:t>
            </a:r>
            <a:r>
              <a:rPr dirty="0" sz="1000" spc="-50" b="1">
                <a:solidFill>
                  <a:srgbClr val="010202"/>
                </a:solidFill>
                <a:latin typeface="Times New Roman"/>
                <a:cs typeface="Times New Roman"/>
              </a:rPr>
              <a:t> </a:t>
            </a:r>
            <a:r>
              <a:rPr dirty="0" sz="1000" spc="-15" b="1">
                <a:solidFill>
                  <a:srgbClr val="010202"/>
                </a:solidFill>
                <a:latin typeface="Times New Roman"/>
                <a:cs typeface="Times New Roman"/>
              </a:rPr>
              <a:t>10.3</a:t>
            </a:r>
            <a:r>
              <a:rPr dirty="0" sz="1000" spc="-45" b="1">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effect</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magnitude</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a:solidFill>
                  <a:srgbClr val="010202"/>
                </a:solidFill>
                <a:latin typeface="Times New Roman"/>
                <a:cs typeface="Times New Roman"/>
              </a:rPr>
              <a:t>a</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on</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integral</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molar</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heats</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and  </a:t>
            </a:r>
            <a:r>
              <a:rPr dirty="0" sz="1000" spc="-15">
                <a:solidFill>
                  <a:srgbClr val="010202"/>
                </a:solidFill>
                <a:latin typeface="Times New Roman"/>
                <a:cs typeface="Times New Roman"/>
              </a:rPr>
              <a:t>integral</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molar</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Gibbs</a:t>
            </a:r>
            <a:r>
              <a:rPr dirty="0" sz="1000" spc="-40">
                <a:solidFill>
                  <a:srgbClr val="010202"/>
                </a:solidFill>
                <a:latin typeface="Times New Roman"/>
                <a:cs typeface="Times New Roman"/>
              </a:rPr>
              <a:t> </a:t>
            </a:r>
            <a:r>
              <a:rPr dirty="0" sz="1000" spc="-15">
                <a:solidFill>
                  <a:srgbClr val="010202"/>
                </a:solidFill>
                <a:latin typeface="Times New Roman"/>
                <a:cs typeface="Times New Roman"/>
              </a:rPr>
              <a:t>free</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energies</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40">
                <a:solidFill>
                  <a:srgbClr val="010202"/>
                </a:solidFill>
                <a:latin typeface="Times New Roman"/>
                <a:cs typeface="Times New Roman"/>
              </a:rPr>
              <a:t> </a:t>
            </a:r>
            <a:r>
              <a:rPr dirty="0" sz="1000" spc="-15">
                <a:solidFill>
                  <a:srgbClr val="010202"/>
                </a:solidFill>
                <a:latin typeface="Times New Roman"/>
                <a:cs typeface="Times New Roman"/>
              </a:rPr>
              <a:t>formation</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a:solidFill>
                  <a:srgbClr val="010202"/>
                </a:solidFill>
                <a:latin typeface="Times New Roman"/>
                <a:cs typeface="Times New Roman"/>
              </a:rPr>
              <a:t>a</a:t>
            </a:r>
            <a:r>
              <a:rPr dirty="0" sz="1000" spc="-40">
                <a:solidFill>
                  <a:srgbClr val="010202"/>
                </a:solidFill>
                <a:latin typeface="Times New Roman"/>
                <a:cs typeface="Times New Roman"/>
              </a:rPr>
              <a:t> </a:t>
            </a:r>
            <a:r>
              <a:rPr dirty="0" sz="1000" spc="-15">
                <a:solidFill>
                  <a:srgbClr val="010202"/>
                </a:solidFill>
                <a:latin typeface="Times New Roman"/>
                <a:cs typeface="Times New Roman"/>
              </a:rPr>
              <a:t>binary</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regular  </a:t>
            </a:r>
            <a:r>
              <a:rPr dirty="0" sz="1000">
                <a:solidFill>
                  <a:srgbClr val="010202"/>
                </a:solidFill>
                <a:latin typeface="Times New Roman"/>
                <a:cs typeface="Times New Roman"/>
              </a:rPr>
              <a:t>solution.</a:t>
            </a:r>
            <a:endParaRPr sz="1000">
              <a:latin typeface="Times New Roman"/>
              <a:cs typeface="Times New Roman"/>
            </a:endParaRPr>
          </a:p>
          <a:p>
            <a:pPr>
              <a:lnSpc>
                <a:spcPct val="100000"/>
              </a:lnSpc>
              <a:spcBef>
                <a:spcPts val="40"/>
              </a:spcBef>
            </a:pPr>
            <a:endParaRPr sz="900">
              <a:latin typeface="Times New Roman"/>
              <a:cs typeface="Times New Roman"/>
            </a:endParaRPr>
          </a:p>
          <a:p>
            <a:pPr algn="just" marL="50800" marR="43180">
              <a:lnSpc>
                <a:spcPct val="122600"/>
              </a:lnSpc>
              <a:spcBef>
                <a:spcPts val="5"/>
              </a:spcBef>
            </a:pPr>
            <a:r>
              <a:rPr dirty="0" sz="1000">
                <a:solidFill>
                  <a:srgbClr val="010202"/>
                </a:solidFill>
                <a:latin typeface="Times New Roman"/>
                <a:cs typeface="Times New Roman"/>
              </a:rPr>
              <a:t>behavior of the solutions, it is pertinent to examine the significance of the shape of the  curve. Curve I from Fig. 10.1 is reproduced in Fig. 10.4</a:t>
            </a:r>
            <a:r>
              <a:rPr dirty="0" sz="1000" i="1">
                <a:solidFill>
                  <a:srgbClr val="010202"/>
                </a:solidFill>
                <a:latin typeface="Times New Roman"/>
                <a:cs typeface="Times New Roman"/>
              </a:rPr>
              <a:t>a</a:t>
            </a:r>
            <a:r>
              <a:rPr dirty="0" sz="1000">
                <a:solidFill>
                  <a:srgbClr val="010202"/>
                </a:solidFill>
                <a:latin typeface="Times New Roman"/>
                <a:cs typeface="Times New Roman"/>
              </a:rPr>
              <a:t>. This curve is “convex  downwards” at all compositions. Thus the homogeneous solution formed from any  mixture of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a:solidFill>
                  <a:srgbClr val="010202"/>
                </a:solidFill>
                <a:latin typeface="Times New Roman"/>
                <a:cs typeface="Times New Roman"/>
              </a:rPr>
              <a:t>is the stable state, as this state has the lowest possible Gibbs free en-  ergy. Consider, further, two separate solutions, say,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a:solidFill>
                  <a:srgbClr val="010202"/>
                </a:solidFill>
                <a:latin typeface="Times New Roman"/>
                <a:cs typeface="Times New Roman"/>
              </a:rPr>
              <a:t>in Fig. 10.4</a:t>
            </a:r>
            <a:r>
              <a:rPr dirty="0" sz="1000" i="1">
                <a:solidFill>
                  <a:srgbClr val="010202"/>
                </a:solidFill>
                <a:latin typeface="Times New Roman"/>
                <a:cs typeface="Times New Roman"/>
              </a:rPr>
              <a:t>a</a:t>
            </a:r>
            <a:r>
              <a:rPr dirty="0" sz="1000">
                <a:solidFill>
                  <a:srgbClr val="010202"/>
                </a:solidFill>
                <a:latin typeface="Times New Roman"/>
                <a:cs typeface="Times New Roman"/>
              </a:rPr>
              <a:t>. Before mixing  of these two solutions, the Gibbs free energy of the two-solution system, with respect to  pure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pure </a:t>
            </a:r>
            <a:r>
              <a:rPr dirty="0" sz="1000" i="1">
                <a:solidFill>
                  <a:srgbClr val="010202"/>
                </a:solidFill>
                <a:latin typeface="Times New Roman"/>
                <a:cs typeface="Times New Roman"/>
              </a:rPr>
              <a:t>B, </a:t>
            </a:r>
            <a:r>
              <a:rPr dirty="0" sz="1000">
                <a:solidFill>
                  <a:srgbClr val="010202"/>
                </a:solidFill>
                <a:latin typeface="Times New Roman"/>
                <a:cs typeface="Times New Roman"/>
              </a:rPr>
              <a:t>lies on the straight line joining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a:solidFill>
                  <a:srgbClr val="010202"/>
                </a:solidFill>
                <a:latin typeface="Times New Roman"/>
                <a:cs typeface="Times New Roman"/>
              </a:rPr>
              <a:t>with the exact position  being determined, via the lever rule, by the relative proportions of the separate solutions.  If the solutions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a:solidFill>
                  <a:srgbClr val="010202"/>
                </a:solidFill>
                <a:latin typeface="Times New Roman"/>
                <a:cs typeface="Times New Roman"/>
              </a:rPr>
              <a:t>are present in equal amounts then the Gibbs free energy of the  system is given by the point </a:t>
            </a:r>
            <a:r>
              <a:rPr dirty="0" sz="1000" i="1">
                <a:solidFill>
                  <a:srgbClr val="010202"/>
                </a:solidFill>
                <a:latin typeface="Times New Roman"/>
                <a:cs typeface="Times New Roman"/>
              </a:rPr>
              <a:t>c</a:t>
            </a:r>
            <a:r>
              <a:rPr dirty="0" sz="1000">
                <a:solidFill>
                  <a:srgbClr val="010202"/>
                </a:solidFill>
                <a:latin typeface="Times New Roman"/>
                <a:cs typeface="Times New Roman"/>
              </a:rPr>
              <a:t>. When mixed, the two solutions form a new homogeneous  solution, as thereby the Gibbs free energy of the system is decreased from </a:t>
            </a:r>
            <a:r>
              <a:rPr dirty="0" sz="1000" i="1">
                <a:solidFill>
                  <a:srgbClr val="010202"/>
                </a:solidFill>
                <a:latin typeface="Times New Roman"/>
                <a:cs typeface="Times New Roman"/>
              </a:rPr>
              <a:t>c </a:t>
            </a:r>
            <a:r>
              <a:rPr dirty="0" sz="1000">
                <a:solidFill>
                  <a:srgbClr val="010202"/>
                </a:solidFill>
                <a:latin typeface="Times New Roman"/>
                <a:cs typeface="Times New Roman"/>
              </a:rPr>
              <a:t>and </a:t>
            </a:r>
            <a:r>
              <a:rPr dirty="0" sz="1000" i="1">
                <a:solidFill>
                  <a:srgbClr val="010202"/>
                </a:solidFill>
                <a:latin typeface="Times New Roman"/>
                <a:cs typeface="Times New Roman"/>
              </a:rPr>
              <a:t>d, </a:t>
            </a:r>
            <a:r>
              <a:rPr dirty="0" sz="1000">
                <a:solidFill>
                  <a:srgbClr val="010202"/>
                </a:solidFill>
                <a:latin typeface="Times New Roman"/>
                <a:cs typeface="Times New Roman"/>
              </a:rPr>
              <a:t>the  minimum Gibbs free energy which it can have. Consider now Fig. </a:t>
            </a:r>
            <a:r>
              <a:rPr dirty="0" sz="1000" spc="-5">
                <a:solidFill>
                  <a:srgbClr val="010202"/>
                </a:solidFill>
                <a:latin typeface="Times New Roman"/>
                <a:cs typeface="Times New Roman"/>
              </a:rPr>
              <a:t>10.4</a:t>
            </a:r>
            <a:r>
              <a:rPr dirty="0" sz="1000" spc="-5" i="1">
                <a:solidFill>
                  <a:srgbClr val="010202"/>
                </a:solidFill>
                <a:latin typeface="Times New Roman"/>
                <a:cs typeface="Times New Roman"/>
              </a:rPr>
              <a:t>b </a:t>
            </a:r>
            <a:r>
              <a:rPr dirty="0" sz="1000">
                <a:solidFill>
                  <a:srgbClr val="010202"/>
                </a:solidFill>
                <a:latin typeface="Times New Roman"/>
                <a:cs typeface="Times New Roman"/>
              </a:rPr>
              <a:t>in which the  O</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M</a:t>
            </a:r>
            <a:r>
              <a:rPr dirty="0" sz="1000" i="1">
                <a:solidFill>
                  <a:srgbClr val="010202"/>
                </a:solidFill>
                <a:latin typeface="Times New Roman"/>
                <a:cs typeface="Times New Roman"/>
              </a:rPr>
              <a:t>/RT </a:t>
            </a:r>
            <a:r>
              <a:rPr dirty="0" sz="1000">
                <a:solidFill>
                  <a:srgbClr val="010202"/>
                </a:solidFill>
                <a:latin typeface="Times New Roman"/>
                <a:cs typeface="Times New Roman"/>
              </a:rPr>
              <a:t>curve for </a:t>
            </a:r>
            <a:r>
              <a:rPr dirty="0" sz="1000" spc="25">
                <a:solidFill>
                  <a:srgbClr val="010202"/>
                </a:solidFill>
                <a:latin typeface="Times New Roman"/>
                <a:cs typeface="Times New Roman"/>
              </a:rPr>
              <a:t>a=+3.0 </a:t>
            </a:r>
            <a:r>
              <a:rPr dirty="0" sz="1000">
                <a:solidFill>
                  <a:srgbClr val="010202"/>
                </a:solidFill>
                <a:latin typeface="Times New Roman"/>
                <a:cs typeface="Times New Roman"/>
              </a:rPr>
              <a:t>is reproduced from Fig. 10.3. This curve is</a:t>
            </a:r>
            <a:r>
              <a:rPr dirty="0" sz="1000" spc="-60">
                <a:solidFill>
                  <a:srgbClr val="010202"/>
                </a:solidFill>
                <a:latin typeface="Times New Roman"/>
                <a:cs typeface="Times New Roman"/>
              </a:rPr>
              <a:t> </a:t>
            </a:r>
            <a:r>
              <a:rPr dirty="0" sz="1000">
                <a:solidFill>
                  <a:srgbClr val="010202"/>
                </a:solidFill>
                <a:latin typeface="Times New Roman"/>
                <a:cs typeface="Times New Roman"/>
              </a:rPr>
              <a:t>“convex</a:t>
            </a:r>
            <a:endParaRPr sz="1000">
              <a:latin typeface="Times New Roman"/>
              <a:cs typeface="Times New Roman"/>
            </a:endParaRPr>
          </a:p>
        </p:txBody>
      </p:sp>
      <p:sp>
        <p:nvSpPr>
          <p:cNvPr id="4" name="object 4"/>
          <p:cNvSpPr/>
          <p:nvPr/>
        </p:nvSpPr>
        <p:spPr>
          <a:xfrm>
            <a:off x="1207827" y="704589"/>
            <a:ext cx="2973908" cy="3928148"/>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245" y="403223"/>
            <a:ext cx="4598670" cy="744855"/>
          </a:xfrm>
          <a:prstGeom prst="rect">
            <a:avLst/>
          </a:prstGeom>
        </p:spPr>
        <p:txBody>
          <a:bodyPr wrap="square" lIns="0" tIns="12700" rIns="0" bIns="0" rtlCol="0" vert="horz">
            <a:spAutoFit/>
          </a:bodyPr>
          <a:lstStyle/>
          <a:p>
            <a:pPr marL="587375">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315</a:t>
            </a:r>
            <a:endParaRPr sz="1000">
              <a:latin typeface="Times New Roman"/>
              <a:cs typeface="Times New Roman"/>
            </a:endParaRPr>
          </a:p>
          <a:p>
            <a:pPr algn="just" marL="12700" marR="5080">
              <a:lnSpc>
                <a:spcPct val="100000"/>
              </a:lnSpc>
              <a:spcBef>
                <a:spcPts val="865"/>
              </a:spcBef>
            </a:pPr>
            <a:r>
              <a:rPr dirty="0" sz="1000">
                <a:solidFill>
                  <a:srgbClr val="010202"/>
                </a:solidFill>
                <a:latin typeface="Times New Roman"/>
                <a:cs typeface="Times New Roman"/>
              </a:rPr>
              <a:t>downwards” only between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n </a:t>
            </a:r>
            <a:r>
              <a:rPr dirty="0" sz="1000">
                <a:solidFill>
                  <a:srgbClr val="010202"/>
                </a:solidFill>
                <a:latin typeface="Times New Roman"/>
                <a:cs typeface="Times New Roman"/>
              </a:rPr>
              <a:t>and between </a:t>
            </a:r>
            <a:r>
              <a:rPr dirty="0" sz="1000"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a:solidFill>
                  <a:srgbClr val="010202"/>
                </a:solidFill>
                <a:latin typeface="Times New Roman"/>
                <a:cs typeface="Times New Roman"/>
              </a:rPr>
              <a:t>and is “convex upwards”  between </a:t>
            </a:r>
            <a:r>
              <a:rPr dirty="0" sz="1000" i="1">
                <a:solidFill>
                  <a:srgbClr val="010202"/>
                </a:solidFill>
                <a:latin typeface="Times New Roman"/>
                <a:cs typeface="Times New Roman"/>
              </a:rPr>
              <a:t>n </a:t>
            </a:r>
            <a:r>
              <a:rPr dirty="0" sz="1000">
                <a:solidFill>
                  <a:srgbClr val="010202"/>
                </a:solidFill>
                <a:latin typeface="Times New Roman"/>
                <a:cs typeface="Times New Roman"/>
              </a:rPr>
              <a:t>and </a:t>
            </a:r>
            <a:r>
              <a:rPr dirty="0" sz="1000" i="1">
                <a:solidFill>
                  <a:srgbClr val="010202"/>
                </a:solidFill>
                <a:latin typeface="Times New Roman"/>
                <a:cs typeface="Times New Roman"/>
              </a:rPr>
              <a:t>p</a:t>
            </a:r>
            <a:r>
              <a:rPr dirty="0" sz="1000">
                <a:solidFill>
                  <a:srgbClr val="010202"/>
                </a:solidFill>
                <a:latin typeface="Times New Roman"/>
                <a:cs typeface="Times New Roman"/>
              </a:rPr>
              <a:t>. </a:t>
            </a:r>
            <a:r>
              <a:rPr dirty="0" sz="1000" spc="-5">
                <a:solidFill>
                  <a:srgbClr val="010202"/>
                </a:solidFill>
                <a:latin typeface="Times New Roman"/>
                <a:cs typeface="Times New Roman"/>
              </a:rPr>
              <a:t>The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of composition between </a:t>
            </a:r>
            <a:r>
              <a:rPr dirty="0" sz="1000" spc="-5" i="1">
                <a:solidFill>
                  <a:srgbClr val="010202"/>
                </a:solidFill>
                <a:latin typeface="Times New Roman"/>
                <a:cs typeface="Times New Roman"/>
              </a:rPr>
              <a:t>m </a:t>
            </a:r>
            <a:r>
              <a:rPr dirty="0" sz="1000">
                <a:solidFill>
                  <a:srgbClr val="010202"/>
                </a:solidFill>
                <a:latin typeface="Times New Roman"/>
                <a:cs typeface="Times New Roman"/>
              </a:rPr>
              <a:t>and </a:t>
            </a:r>
            <a:r>
              <a:rPr dirty="0" sz="1000" i="1">
                <a:solidFill>
                  <a:srgbClr val="010202"/>
                </a:solidFill>
                <a:latin typeface="Times New Roman"/>
                <a:cs typeface="Times New Roman"/>
              </a:rPr>
              <a:t>q </a:t>
            </a:r>
            <a:r>
              <a:rPr dirty="0" sz="1000">
                <a:solidFill>
                  <a:srgbClr val="010202"/>
                </a:solidFill>
                <a:latin typeface="Times New Roman"/>
                <a:cs typeface="Times New Roman"/>
              </a:rPr>
              <a:t>is  </a:t>
            </a:r>
            <a:r>
              <a:rPr dirty="0" sz="1000" spc="-20">
                <a:solidFill>
                  <a:srgbClr val="010202"/>
                </a:solidFill>
                <a:latin typeface="Times New Roman"/>
                <a:cs typeface="Times New Roman"/>
              </a:rPr>
              <a:t>minimized </a:t>
            </a:r>
            <a:r>
              <a:rPr dirty="0" sz="1000" spc="-15">
                <a:solidFill>
                  <a:srgbClr val="010202"/>
                </a:solidFill>
                <a:latin typeface="Times New Roman"/>
                <a:cs typeface="Times New Roman"/>
              </a:rPr>
              <a:t>when the </a:t>
            </a:r>
            <a:r>
              <a:rPr dirty="0" sz="1000" spc="-20">
                <a:solidFill>
                  <a:srgbClr val="010202"/>
                </a:solidFill>
                <a:latin typeface="Times New Roman"/>
                <a:cs typeface="Times New Roman"/>
              </a:rPr>
              <a:t>system occurs </a:t>
            </a:r>
            <a:r>
              <a:rPr dirty="0" sz="1000" spc="-10">
                <a:solidFill>
                  <a:srgbClr val="010202"/>
                </a:solidFill>
                <a:latin typeface="Times New Roman"/>
                <a:cs typeface="Times New Roman"/>
              </a:rPr>
              <a:t>as </a:t>
            </a:r>
            <a:r>
              <a:rPr dirty="0" sz="1000" spc="-15">
                <a:solidFill>
                  <a:srgbClr val="010202"/>
                </a:solidFill>
                <a:latin typeface="Times New Roman"/>
                <a:cs typeface="Times New Roman"/>
              </a:rPr>
              <a:t>two </a:t>
            </a:r>
            <a:r>
              <a:rPr dirty="0" sz="1000" spc="-20">
                <a:solidFill>
                  <a:srgbClr val="010202"/>
                </a:solidFill>
                <a:latin typeface="Times New Roman"/>
                <a:cs typeface="Times New Roman"/>
              </a:rPr>
              <a:t>solutions, </a:t>
            </a:r>
            <a:r>
              <a:rPr dirty="0" sz="1000" spc="-15">
                <a:solidFill>
                  <a:srgbClr val="010202"/>
                </a:solidFill>
                <a:latin typeface="Times New Roman"/>
                <a:cs typeface="Times New Roman"/>
              </a:rPr>
              <a:t>one </a:t>
            </a:r>
            <a:r>
              <a:rPr dirty="0" sz="1000" spc="-10">
                <a:solidFill>
                  <a:srgbClr val="010202"/>
                </a:solidFill>
                <a:latin typeface="Times New Roman"/>
                <a:cs typeface="Times New Roman"/>
              </a:rPr>
              <a:t>of </a:t>
            </a:r>
            <a:r>
              <a:rPr dirty="0" sz="1000" spc="-20">
                <a:solidFill>
                  <a:srgbClr val="010202"/>
                </a:solidFill>
                <a:latin typeface="Times New Roman"/>
                <a:cs typeface="Times New Roman"/>
              </a:rPr>
              <a:t>composition </a:t>
            </a:r>
            <a:r>
              <a:rPr dirty="0" sz="1000" spc="-5" i="1">
                <a:solidFill>
                  <a:srgbClr val="010202"/>
                </a:solidFill>
                <a:latin typeface="Times New Roman"/>
                <a:cs typeface="Times New Roman"/>
              </a:rPr>
              <a:t>m </a:t>
            </a:r>
            <a:r>
              <a:rPr dirty="0" sz="1000" spc="-10">
                <a:solidFill>
                  <a:srgbClr val="010202"/>
                </a:solidFill>
                <a:latin typeface="Times New Roman"/>
                <a:cs typeface="Times New Roman"/>
              </a:rPr>
              <a:t>and the </a:t>
            </a:r>
            <a:r>
              <a:rPr dirty="0" sz="1000" spc="-15">
                <a:solidFill>
                  <a:srgbClr val="010202"/>
                </a:solidFill>
                <a:latin typeface="Times New Roman"/>
                <a:cs typeface="Times New Roman"/>
              </a:rPr>
              <a:t>other</a:t>
            </a:r>
            <a:r>
              <a:rPr dirty="0" sz="1000" spc="110">
                <a:solidFill>
                  <a:srgbClr val="010202"/>
                </a:solidFill>
                <a:latin typeface="Times New Roman"/>
                <a:cs typeface="Times New Roman"/>
              </a:rPr>
              <a:t> </a:t>
            </a:r>
            <a:r>
              <a:rPr dirty="0" sz="1000" spc="-10">
                <a:solidFill>
                  <a:srgbClr val="010202"/>
                </a:solidFill>
                <a:latin typeface="Times New Roman"/>
                <a:cs typeface="Times New Roman"/>
              </a:rPr>
              <a:t>of</a:t>
            </a:r>
            <a:endParaRPr sz="1000">
              <a:latin typeface="Times New Roman"/>
              <a:cs typeface="Times New Roman"/>
            </a:endParaRPr>
          </a:p>
        </p:txBody>
      </p:sp>
      <p:sp>
        <p:nvSpPr>
          <p:cNvPr id="3" name="object 3"/>
          <p:cNvSpPr/>
          <p:nvPr/>
        </p:nvSpPr>
        <p:spPr>
          <a:xfrm>
            <a:off x="1362075" y="1297305"/>
            <a:ext cx="2762250" cy="423862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1412875" y="7246619"/>
            <a:ext cx="2228850" cy="180975"/>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44512" y="5738495"/>
            <a:ext cx="4598035" cy="1689100"/>
          </a:xfrm>
          <a:prstGeom prst="rect">
            <a:avLst/>
          </a:prstGeom>
        </p:spPr>
        <p:txBody>
          <a:bodyPr wrap="square" lIns="0" tIns="27939" rIns="0" bIns="0" rtlCol="0" vert="horz">
            <a:spAutoFit/>
          </a:bodyPr>
          <a:lstStyle/>
          <a:p>
            <a:pPr algn="just" marL="903605" marR="438784" indent="-457200">
              <a:lnSpc>
                <a:spcPts val="1100"/>
              </a:lnSpc>
              <a:spcBef>
                <a:spcPts val="219"/>
              </a:spcBef>
            </a:pPr>
            <a:r>
              <a:rPr dirty="0" sz="1000" b="1">
                <a:solidFill>
                  <a:srgbClr val="010202"/>
                </a:solidFill>
                <a:latin typeface="Times New Roman"/>
                <a:cs typeface="Times New Roman"/>
              </a:rPr>
              <a:t>Figure 10.4 </a:t>
            </a:r>
            <a:r>
              <a:rPr dirty="0" sz="1000" i="1">
                <a:solidFill>
                  <a:srgbClr val="010202"/>
                </a:solidFill>
                <a:latin typeface="Times New Roman"/>
                <a:cs typeface="Times New Roman"/>
              </a:rPr>
              <a:t>(a) </a:t>
            </a:r>
            <a:r>
              <a:rPr dirty="0" sz="1000">
                <a:solidFill>
                  <a:srgbClr val="010202"/>
                </a:solidFill>
                <a:latin typeface="Times New Roman"/>
                <a:cs typeface="Times New Roman"/>
              </a:rPr>
              <a:t>The molar Gibbs free energies of mixing of binary  components which form a complete range of solutions. </a:t>
            </a:r>
            <a:r>
              <a:rPr dirty="0" sz="1000" i="1">
                <a:solidFill>
                  <a:srgbClr val="010202"/>
                </a:solidFill>
                <a:latin typeface="Times New Roman"/>
                <a:cs typeface="Times New Roman"/>
              </a:rPr>
              <a:t>(b) </a:t>
            </a:r>
            <a:r>
              <a:rPr dirty="0" sz="1000">
                <a:solidFill>
                  <a:srgbClr val="010202"/>
                </a:solidFill>
                <a:latin typeface="Times New Roman"/>
                <a:cs typeface="Times New Roman"/>
              </a:rPr>
              <a:t>The  molar Gibbs free energies of mixing of binary components in a  system which exhibits a miscibility</a:t>
            </a:r>
            <a:r>
              <a:rPr dirty="0" sz="1000" spc="-15">
                <a:solidFill>
                  <a:srgbClr val="010202"/>
                </a:solidFill>
                <a:latin typeface="Times New Roman"/>
                <a:cs typeface="Times New Roman"/>
              </a:rPr>
              <a:t> </a:t>
            </a:r>
            <a:r>
              <a:rPr dirty="0" sz="1000">
                <a:solidFill>
                  <a:srgbClr val="010202"/>
                </a:solidFill>
                <a:latin typeface="Times New Roman"/>
                <a:cs typeface="Times New Roman"/>
              </a:rPr>
              <a:t>gap.</a:t>
            </a:r>
            <a:endParaRPr sz="1000">
              <a:latin typeface="Times New Roman"/>
              <a:cs typeface="Times New Roman"/>
            </a:endParaRPr>
          </a:p>
          <a:p>
            <a:pPr>
              <a:lnSpc>
                <a:spcPct val="100000"/>
              </a:lnSpc>
              <a:spcBef>
                <a:spcPts val="45"/>
              </a:spcBef>
            </a:pPr>
            <a:endParaRPr sz="900">
              <a:latin typeface="Times New Roman"/>
              <a:cs typeface="Times New Roman"/>
            </a:endParaRPr>
          </a:p>
          <a:p>
            <a:pPr algn="just" marL="12700" marR="5080">
              <a:lnSpc>
                <a:spcPct val="100000"/>
              </a:lnSpc>
            </a:pPr>
            <a:r>
              <a:rPr dirty="0" sz="1000">
                <a:solidFill>
                  <a:srgbClr val="010202"/>
                </a:solidFill>
                <a:latin typeface="Times New Roman"/>
                <a:cs typeface="Times New Roman"/>
              </a:rPr>
              <a:t>composition </a:t>
            </a:r>
            <a:r>
              <a:rPr dirty="0" sz="1000" i="1">
                <a:solidFill>
                  <a:srgbClr val="010202"/>
                </a:solidFill>
                <a:latin typeface="Times New Roman"/>
                <a:cs typeface="Times New Roman"/>
              </a:rPr>
              <a:t>q; </a:t>
            </a:r>
            <a:r>
              <a:rPr dirty="0" sz="1000">
                <a:solidFill>
                  <a:srgbClr val="010202"/>
                </a:solidFill>
                <a:latin typeface="Times New Roman"/>
                <a:cs typeface="Times New Roman"/>
              </a:rPr>
              <a:t>e.g., if the homogeneous solution of composition </a:t>
            </a:r>
            <a:r>
              <a:rPr dirty="0" sz="1000" spc="-5" i="1">
                <a:solidFill>
                  <a:srgbClr val="010202"/>
                </a:solidFill>
                <a:latin typeface="Times New Roman"/>
                <a:cs typeface="Times New Roman"/>
              </a:rPr>
              <a:t>r </a:t>
            </a:r>
            <a:r>
              <a:rPr dirty="0" sz="1000">
                <a:solidFill>
                  <a:srgbClr val="010202"/>
                </a:solidFill>
                <a:latin typeface="Times New Roman"/>
                <a:cs typeface="Times New Roman"/>
              </a:rPr>
              <a:t>separates into the  two coexisting solutions </a:t>
            </a:r>
            <a:r>
              <a:rPr dirty="0" sz="1000" spc="-5" i="1">
                <a:solidFill>
                  <a:srgbClr val="010202"/>
                </a:solidFill>
                <a:latin typeface="Times New Roman"/>
                <a:cs typeface="Times New Roman"/>
              </a:rPr>
              <a:t>m </a:t>
            </a:r>
            <a:r>
              <a:rPr dirty="0" sz="1000">
                <a:solidFill>
                  <a:srgbClr val="010202"/>
                </a:solidFill>
                <a:latin typeface="Times New Roman"/>
                <a:cs typeface="Times New Roman"/>
              </a:rPr>
              <a:t>and </a:t>
            </a:r>
            <a:r>
              <a:rPr dirty="0" sz="1000" i="1">
                <a:solidFill>
                  <a:srgbClr val="010202"/>
                </a:solidFill>
                <a:latin typeface="Times New Roman"/>
                <a:cs typeface="Times New Roman"/>
              </a:rPr>
              <a:t>q, </a:t>
            </a:r>
            <a:r>
              <a:rPr dirty="0" sz="1000">
                <a:solidFill>
                  <a:srgbClr val="010202"/>
                </a:solidFill>
                <a:latin typeface="Times New Roman"/>
                <a:cs typeface="Times New Roman"/>
              </a:rPr>
              <a:t>the Gibbs free energy of the system is </a:t>
            </a:r>
            <a:r>
              <a:rPr dirty="0" sz="1000" spc="-5">
                <a:solidFill>
                  <a:srgbClr val="010202"/>
                </a:solidFill>
                <a:latin typeface="Times New Roman"/>
                <a:cs typeface="Times New Roman"/>
              </a:rPr>
              <a:t>decreased  </a:t>
            </a:r>
            <a:r>
              <a:rPr dirty="0" sz="1000">
                <a:solidFill>
                  <a:srgbClr val="010202"/>
                </a:solidFill>
                <a:latin typeface="Times New Roman"/>
                <a:cs typeface="Times New Roman"/>
              </a:rPr>
              <a:t>from </a:t>
            </a:r>
            <a:r>
              <a:rPr dirty="0" sz="1000" spc="-5" i="1">
                <a:solidFill>
                  <a:srgbClr val="010202"/>
                </a:solidFill>
                <a:latin typeface="Times New Roman"/>
                <a:cs typeface="Times New Roman"/>
              </a:rPr>
              <a:t>r </a:t>
            </a:r>
            <a:r>
              <a:rPr dirty="0" sz="1000">
                <a:solidFill>
                  <a:srgbClr val="010202"/>
                </a:solidFill>
                <a:latin typeface="Times New Roman"/>
                <a:cs typeface="Times New Roman"/>
              </a:rPr>
              <a:t>to </a:t>
            </a:r>
            <a:r>
              <a:rPr dirty="0" sz="1000" spc="-5" i="1">
                <a:solidFill>
                  <a:srgbClr val="010202"/>
                </a:solidFill>
                <a:latin typeface="Times New Roman"/>
                <a:cs typeface="Times New Roman"/>
              </a:rPr>
              <a:t>s</a:t>
            </a:r>
            <a:r>
              <a:rPr dirty="0" sz="1000" spc="-5">
                <a:solidFill>
                  <a:srgbClr val="010202"/>
                </a:solidFill>
                <a:latin typeface="Times New Roman"/>
                <a:cs typeface="Times New Roman"/>
              </a:rPr>
              <a:t>. </a:t>
            </a:r>
            <a:r>
              <a:rPr dirty="0" sz="1000">
                <a:solidFill>
                  <a:srgbClr val="010202"/>
                </a:solidFill>
                <a:latin typeface="Times New Roman"/>
                <a:cs typeface="Times New Roman"/>
              </a:rPr>
              <a:t>The equilibrium coexistence of two separate solutions at the temperature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and pressure </a:t>
            </a:r>
            <a:r>
              <a:rPr dirty="0" sz="1000" i="1">
                <a:solidFill>
                  <a:srgbClr val="010202"/>
                </a:solidFill>
                <a:latin typeface="Times New Roman"/>
                <a:cs typeface="Times New Roman"/>
              </a:rPr>
              <a:t>P </a:t>
            </a:r>
            <a:r>
              <a:rPr dirty="0" sz="1000">
                <a:solidFill>
                  <a:srgbClr val="010202"/>
                </a:solidFill>
                <a:latin typeface="Times New Roman"/>
                <a:cs typeface="Times New Roman"/>
              </a:rPr>
              <a:t>requires</a:t>
            </a:r>
            <a:r>
              <a:rPr dirty="0" sz="1000" spc="-5">
                <a:solidFill>
                  <a:srgbClr val="010202"/>
                </a:solidFill>
                <a:latin typeface="Times New Roman"/>
                <a:cs typeface="Times New Roman"/>
              </a:rPr>
              <a:t> </a:t>
            </a:r>
            <a:r>
              <a:rPr dirty="0" sz="1000">
                <a:solidFill>
                  <a:srgbClr val="010202"/>
                </a:solidFill>
                <a:latin typeface="Times New Roman"/>
                <a:cs typeface="Times New Roman"/>
              </a:rPr>
              <a:t>that</a:t>
            </a:r>
            <a:endParaRPr sz="1000">
              <a:latin typeface="Times New Roman"/>
              <a:cs typeface="Times New Roman"/>
            </a:endParaRPr>
          </a:p>
          <a:p>
            <a:pPr>
              <a:lnSpc>
                <a:spcPct val="100000"/>
              </a:lnSpc>
              <a:spcBef>
                <a:spcPts val="5"/>
              </a:spcBef>
            </a:pPr>
            <a:endParaRPr sz="1300">
              <a:latin typeface="Times New Roman"/>
              <a:cs typeface="Times New Roman"/>
            </a:endParaRPr>
          </a:p>
          <a:p>
            <a:pPr algn="r" marR="179705">
              <a:lnSpc>
                <a:spcPct val="100000"/>
              </a:lnSpc>
            </a:pPr>
            <a:r>
              <a:rPr dirty="0" sz="1000" spc="-5">
                <a:solidFill>
                  <a:srgbClr val="010202"/>
                </a:solidFill>
                <a:latin typeface="Times New Roman"/>
                <a:cs typeface="Times New Roman"/>
              </a:rPr>
              <a:t>(i)</a:t>
            </a:r>
            <a:endParaRPr sz="100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344169"/>
            <a:ext cx="2844800" cy="448309"/>
          </a:xfrm>
          <a:prstGeom prst="rect">
            <a:avLst/>
          </a:prstGeom>
        </p:spPr>
        <p:txBody>
          <a:bodyPr wrap="square" lIns="0" tIns="71755" rIns="0" bIns="0" rtlCol="0" vert="horz">
            <a:spAutoFit/>
          </a:bodyPr>
          <a:lstStyle/>
          <a:p>
            <a:pPr marL="12700">
              <a:lnSpc>
                <a:spcPct val="100000"/>
              </a:lnSpc>
              <a:spcBef>
                <a:spcPts val="565"/>
              </a:spcBef>
            </a:pPr>
            <a:r>
              <a:rPr dirty="0" sz="1000">
                <a:solidFill>
                  <a:srgbClr val="231F20"/>
                </a:solidFill>
                <a:latin typeface="Times New Roman"/>
                <a:cs typeface="Times New Roman"/>
              </a:rPr>
              <a:t>316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ct val="100000"/>
              </a:lnSpc>
              <a:spcBef>
                <a:spcPts val="465"/>
              </a:spcBef>
            </a:pPr>
            <a:r>
              <a:rPr dirty="0" sz="1000">
                <a:solidFill>
                  <a:srgbClr val="010202"/>
                </a:solidFill>
                <a:latin typeface="Times New Roman"/>
                <a:cs typeface="Times New Roman"/>
              </a:rPr>
              <a:t>and</a:t>
            </a:r>
            <a:endParaRPr sz="1000">
              <a:latin typeface="Times New Roman"/>
              <a:cs typeface="Times New Roman"/>
            </a:endParaRPr>
          </a:p>
        </p:txBody>
      </p:sp>
      <p:sp>
        <p:nvSpPr>
          <p:cNvPr id="3" name="object 3"/>
          <p:cNvSpPr/>
          <p:nvPr/>
        </p:nvSpPr>
        <p:spPr>
          <a:xfrm>
            <a:off x="1412875" y="967105"/>
            <a:ext cx="2228850" cy="1714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721859" y="1084580"/>
            <a:ext cx="18034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(ii)</a:t>
            </a:r>
            <a:endParaRPr sz="1000">
              <a:latin typeface="Times New Roman"/>
              <a:cs typeface="Times New Roman"/>
            </a:endParaRPr>
          </a:p>
        </p:txBody>
      </p:sp>
      <p:sp>
        <p:nvSpPr>
          <p:cNvPr id="5" name="object 5"/>
          <p:cNvSpPr txBox="1"/>
          <p:nvPr/>
        </p:nvSpPr>
        <p:spPr>
          <a:xfrm>
            <a:off x="444500" y="1592579"/>
            <a:ext cx="61150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Subtracting</a:t>
            </a:r>
            <a:endParaRPr sz="1000">
              <a:latin typeface="Times New Roman"/>
              <a:cs typeface="Times New Roman"/>
            </a:endParaRPr>
          </a:p>
        </p:txBody>
      </p:sp>
      <p:sp>
        <p:nvSpPr>
          <p:cNvPr id="6" name="object 6"/>
          <p:cNvSpPr/>
          <p:nvPr/>
        </p:nvSpPr>
        <p:spPr>
          <a:xfrm>
            <a:off x="1083779" y="1589405"/>
            <a:ext cx="152400" cy="133350"/>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1264761" y="1592579"/>
            <a:ext cx="160909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from both sides of Eq. (i)</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8" name="object 8"/>
          <p:cNvSpPr txBox="1"/>
          <p:nvPr/>
        </p:nvSpPr>
        <p:spPr>
          <a:xfrm>
            <a:off x="444500" y="2299970"/>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9" name="object 9"/>
          <p:cNvSpPr txBox="1"/>
          <p:nvPr/>
        </p:nvSpPr>
        <p:spPr>
          <a:xfrm>
            <a:off x="444500" y="2978784"/>
            <a:ext cx="49847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Similarly</a:t>
            </a:r>
            <a:endParaRPr sz="1000">
              <a:latin typeface="Times New Roman"/>
              <a:cs typeface="Times New Roman"/>
            </a:endParaRPr>
          </a:p>
        </p:txBody>
      </p:sp>
      <p:sp>
        <p:nvSpPr>
          <p:cNvPr id="10" name="object 10"/>
          <p:cNvSpPr txBox="1"/>
          <p:nvPr/>
        </p:nvSpPr>
        <p:spPr>
          <a:xfrm>
            <a:off x="444500" y="3448684"/>
            <a:ext cx="4598035" cy="647700"/>
          </a:xfrm>
          <a:prstGeom prst="rect">
            <a:avLst/>
          </a:prstGeom>
        </p:spPr>
        <p:txBody>
          <a:bodyPr wrap="square" lIns="0" tIns="12700" rIns="0" bIns="0" rtlCol="0" vert="horz">
            <a:spAutoFit/>
          </a:bodyPr>
          <a:lstStyle/>
          <a:p>
            <a:pPr algn="r" marR="116205">
              <a:lnSpc>
                <a:spcPct val="100000"/>
              </a:lnSpc>
              <a:spcBef>
                <a:spcPts val="100"/>
              </a:spcBef>
            </a:pPr>
            <a:r>
              <a:rPr dirty="0" sz="1000" spc="-5">
                <a:solidFill>
                  <a:srgbClr val="010202"/>
                </a:solidFill>
                <a:latin typeface="Times New Roman"/>
                <a:cs typeface="Times New Roman"/>
              </a:rPr>
              <a:t>(iv)</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12700">
              <a:lnSpc>
                <a:spcPct val="100000"/>
              </a:lnSpc>
            </a:pPr>
            <a:r>
              <a:rPr dirty="0" sz="1000" spc="-5">
                <a:solidFill>
                  <a:srgbClr val="010202"/>
                </a:solidFill>
                <a:latin typeface="Times New Roman"/>
                <a:cs typeface="Times New Roman"/>
              </a:rPr>
              <a:t>Equations</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(iii)</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(iv)</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are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criteria</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for</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equilibrium</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coexistence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two</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solutions</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(or</a:t>
            </a:r>
            <a:endParaRPr sz="1000">
              <a:latin typeface="Times New Roman"/>
              <a:cs typeface="Times New Roman"/>
            </a:endParaRPr>
          </a:p>
        </p:txBody>
      </p:sp>
      <p:sp>
        <p:nvSpPr>
          <p:cNvPr id="11" name="object 11"/>
          <p:cNvSpPr/>
          <p:nvPr/>
        </p:nvSpPr>
        <p:spPr>
          <a:xfrm>
            <a:off x="2131377" y="4105909"/>
            <a:ext cx="295275" cy="171450"/>
          </a:xfrm>
          <a:prstGeom prst="rect">
            <a:avLst/>
          </a:prstGeom>
          <a:blipFill>
            <a:blip r:embed="rId4" cstate="print"/>
            <a:stretch>
              <a:fillRect/>
            </a:stretch>
          </a:blipFill>
        </p:spPr>
        <p:txBody>
          <a:bodyPr wrap="square" lIns="0" tIns="0" rIns="0" bIns="0" rtlCol="0"/>
          <a:lstStyle/>
          <a:p/>
        </p:txBody>
      </p:sp>
      <p:sp>
        <p:nvSpPr>
          <p:cNvPr id="12" name="object 12"/>
          <p:cNvSpPr/>
          <p:nvPr/>
        </p:nvSpPr>
        <p:spPr>
          <a:xfrm>
            <a:off x="2876232" y="4105909"/>
            <a:ext cx="285750" cy="161925"/>
          </a:xfrm>
          <a:prstGeom prst="rect">
            <a:avLst/>
          </a:prstGeom>
          <a:blipFill>
            <a:blip r:embed="rId5" cstate="print"/>
            <a:stretch>
              <a:fillRect/>
            </a:stretch>
          </a:blipFill>
        </p:spPr>
        <p:txBody>
          <a:bodyPr wrap="square" lIns="0" tIns="0" rIns="0" bIns="0" rtlCol="0"/>
          <a:lstStyle/>
          <a:p/>
        </p:txBody>
      </p:sp>
      <p:sp>
        <p:nvSpPr>
          <p:cNvPr id="13" name="object 13"/>
          <p:cNvSpPr/>
          <p:nvPr/>
        </p:nvSpPr>
        <p:spPr>
          <a:xfrm>
            <a:off x="3796982" y="4105909"/>
            <a:ext cx="285750" cy="161925"/>
          </a:xfrm>
          <a:prstGeom prst="rect">
            <a:avLst/>
          </a:prstGeom>
          <a:blipFill>
            <a:blip r:embed="rId6" cstate="print"/>
            <a:stretch>
              <a:fillRect/>
            </a:stretch>
          </a:blipFill>
        </p:spPr>
        <p:txBody>
          <a:bodyPr wrap="square" lIns="0" tIns="0" rIns="0" bIns="0" rtlCol="0"/>
          <a:lstStyle/>
          <a:p/>
        </p:txBody>
      </p:sp>
      <p:sp>
        <p:nvSpPr>
          <p:cNvPr id="14" name="object 14"/>
          <p:cNvSpPr txBox="1"/>
          <p:nvPr/>
        </p:nvSpPr>
        <p:spPr>
          <a:xfrm>
            <a:off x="444489" y="4137659"/>
            <a:ext cx="4084320" cy="177800"/>
          </a:xfrm>
          <a:prstGeom prst="rect">
            <a:avLst/>
          </a:prstGeom>
        </p:spPr>
        <p:txBody>
          <a:bodyPr wrap="square" lIns="0" tIns="12700" rIns="0" bIns="0" rtlCol="0" vert="horz">
            <a:spAutoFit/>
          </a:bodyPr>
          <a:lstStyle/>
          <a:p>
            <a:pPr marL="12700">
              <a:lnSpc>
                <a:spcPct val="100000"/>
              </a:lnSpc>
              <a:spcBef>
                <a:spcPts val="100"/>
              </a:spcBef>
              <a:tabLst>
                <a:tab pos="2030095" algn="l"/>
                <a:tab pos="2765425" algn="l"/>
                <a:tab pos="3686175" algn="l"/>
              </a:tabLst>
            </a:pPr>
            <a:r>
              <a:rPr dirty="0" sz="1000">
                <a:solidFill>
                  <a:srgbClr val="010202"/>
                </a:solidFill>
                <a:latin typeface="Times New Roman"/>
                <a:cs typeface="Times New Roman"/>
              </a:rPr>
              <a:t>phases) at constant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and</a:t>
            </a:r>
            <a:r>
              <a:rPr dirty="0" sz="1000" spc="245">
                <a:solidFill>
                  <a:srgbClr val="010202"/>
                </a:solidFill>
                <a:latin typeface="Times New Roman"/>
                <a:cs typeface="Times New Roman"/>
              </a:rPr>
              <a:t> </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As	(in</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m)=	(in</a:t>
            </a:r>
            <a:r>
              <a:rPr dirty="0" sz="1000" spc="55">
                <a:solidFill>
                  <a:srgbClr val="010202"/>
                </a:solidFill>
                <a:latin typeface="Times New Roman"/>
                <a:cs typeface="Times New Roman"/>
              </a:rPr>
              <a:t> </a:t>
            </a:r>
            <a:r>
              <a:rPr dirty="0" sz="1000" i="1">
                <a:solidFill>
                  <a:srgbClr val="010202"/>
                </a:solidFill>
                <a:latin typeface="Times New Roman"/>
                <a:cs typeface="Times New Roman"/>
              </a:rPr>
              <a:t>q</a:t>
            </a:r>
            <a:r>
              <a:rPr dirty="0" sz="1000">
                <a:solidFill>
                  <a:srgbClr val="010202"/>
                </a:solidFill>
                <a:latin typeface="Times New Roman"/>
                <a:cs typeface="Times New Roman"/>
              </a:rPr>
              <a:t>),</a:t>
            </a:r>
            <a:r>
              <a:rPr dirty="0" sz="1000" spc="50">
                <a:solidFill>
                  <a:srgbClr val="010202"/>
                </a:solidFill>
                <a:latin typeface="Times New Roman"/>
                <a:cs typeface="Times New Roman"/>
              </a:rPr>
              <a:t> </a:t>
            </a:r>
            <a:r>
              <a:rPr dirty="0" sz="1000">
                <a:solidFill>
                  <a:srgbClr val="010202"/>
                </a:solidFill>
                <a:latin typeface="Times New Roman"/>
                <a:cs typeface="Times New Roman"/>
              </a:rPr>
              <a:t>and	</a:t>
            </a:r>
            <a:r>
              <a:rPr dirty="0" sz="1000" spc="-5">
                <a:solidFill>
                  <a:srgbClr val="010202"/>
                </a:solidFill>
                <a:latin typeface="Times New Roman"/>
                <a:cs typeface="Times New Roman"/>
              </a:rPr>
              <a:t>(in</a:t>
            </a:r>
            <a:r>
              <a:rPr dirty="0" sz="1000" spc="-20">
                <a:solidFill>
                  <a:srgbClr val="010202"/>
                </a:solidFill>
                <a:latin typeface="Times New Roman"/>
                <a:cs typeface="Times New Roman"/>
              </a:rPr>
              <a:t> </a:t>
            </a:r>
            <a:r>
              <a:rPr dirty="0" sz="1000" i="1">
                <a:solidFill>
                  <a:srgbClr val="010202"/>
                </a:solidFill>
                <a:latin typeface="Times New Roman"/>
                <a:cs typeface="Times New Roman"/>
              </a:rPr>
              <a:t>m</a:t>
            </a:r>
            <a:r>
              <a:rPr dirty="0" sz="1000">
                <a:solidFill>
                  <a:srgbClr val="010202"/>
                </a:solidFill>
                <a:latin typeface="Times New Roman"/>
                <a:cs typeface="Times New Roman"/>
              </a:rPr>
              <a:t>)=</a:t>
            </a:r>
            <a:endParaRPr sz="1000">
              <a:latin typeface="Times New Roman"/>
              <a:cs typeface="Times New Roman"/>
            </a:endParaRPr>
          </a:p>
        </p:txBody>
      </p:sp>
      <p:sp>
        <p:nvSpPr>
          <p:cNvPr id="15" name="object 15"/>
          <p:cNvSpPr/>
          <p:nvPr/>
        </p:nvSpPr>
        <p:spPr>
          <a:xfrm>
            <a:off x="4563897" y="4105909"/>
            <a:ext cx="276225" cy="161925"/>
          </a:xfrm>
          <a:prstGeom prst="rect">
            <a:avLst/>
          </a:prstGeom>
          <a:blipFill>
            <a:blip r:embed="rId7" cstate="print"/>
            <a:stretch>
              <a:fillRect/>
            </a:stretch>
          </a:blipFill>
        </p:spPr>
        <p:txBody>
          <a:bodyPr wrap="square" lIns="0" tIns="0" rIns="0" bIns="0" rtlCol="0"/>
          <a:lstStyle/>
          <a:p/>
        </p:txBody>
      </p:sp>
      <p:sp>
        <p:nvSpPr>
          <p:cNvPr id="16" name="object 16"/>
          <p:cNvSpPr txBox="1"/>
          <p:nvPr/>
        </p:nvSpPr>
        <p:spPr>
          <a:xfrm>
            <a:off x="4875542" y="4099559"/>
            <a:ext cx="16637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(in</a:t>
            </a:r>
            <a:endParaRPr sz="1000">
              <a:latin typeface="Times New Roman"/>
              <a:cs typeface="Times New Roman"/>
            </a:endParaRPr>
          </a:p>
        </p:txBody>
      </p:sp>
      <p:sp>
        <p:nvSpPr>
          <p:cNvPr id="17" name="object 17"/>
          <p:cNvSpPr txBox="1"/>
          <p:nvPr/>
        </p:nvSpPr>
        <p:spPr>
          <a:xfrm>
            <a:off x="444135" y="4251959"/>
            <a:ext cx="4606290" cy="3529329"/>
          </a:xfrm>
          <a:prstGeom prst="rect">
            <a:avLst/>
          </a:prstGeom>
        </p:spPr>
        <p:txBody>
          <a:bodyPr wrap="square" lIns="0" tIns="12700" rIns="0" bIns="0" rtlCol="0" vert="horz">
            <a:spAutoFit/>
          </a:bodyPr>
          <a:lstStyle/>
          <a:p>
            <a:pPr algn="just" marL="12700" marR="11430">
              <a:lnSpc>
                <a:spcPct val="100000"/>
              </a:lnSpc>
              <a:spcBef>
                <a:spcPts val="100"/>
              </a:spcBef>
            </a:pPr>
            <a:r>
              <a:rPr dirty="0" sz="1000" i="1">
                <a:solidFill>
                  <a:srgbClr val="010202"/>
                </a:solidFill>
                <a:latin typeface="Times New Roman"/>
                <a:cs typeface="Times New Roman"/>
              </a:rPr>
              <a:t>q</a:t>
            </a:r>
            <a:r>
              <a:rPr dirty="0" sz="1000">
                <a:solidFill>
                  <a:srgbClr val="010202"/>
                </a:solidFill>
                <a:latin typeface="Times New Roman"/>
                <a:cs typeface="Times New Roman"/>
              </a:rPr>
              <a:t>), then it is seen that the tangent to the curve at the point </a:t>
            </a:r>
            <a:r>
              <a:rPr dirty="0" sz="1000" spc="-5" i="1">
                <a:solidFill>
                  <a:srgbClr val="010202"/>
                </a:solidFill>
                <a:latin typeface="Times New Roman"/>
                <a:cs typeface="Times New Roman"/>
              </a:rPr>
              <a:t>m </a:t>
            </a:r>
            <a:r>
              <a:rPr dirty="0" sz="1000">
                <a:solidFill>
                  <a:srgbClr val="010202"/>
                </a:solidFill>
                <a:latin typeface="Times New Roman"/>
                <a:cs typeface="Times New Roman"/>
              </a:rPr>
              <a:t>is also the tangent to the  curve at the point </a:t>
            </a:r>
            <a:r>
              <a:rPr dirty="0" sz="1000" i="1">
                <a:solidFill>
                  <a:srgbClr val="010202"/>
                </a:solidFill>
                <a:latin typeface="Times New Roman"/>
                <a:cs typeface="Times New Roman"/>
              </a:rPr>
              <a:t>q</a:t>
            </a:r>
            <a:r>
              <a:rPr dirty="0" sz="1000">
                <a:solidFill>
                  <a:srgbClr val="010202"/>
                </a:solidFill>
                <a:latin typeface="Times New Roman"/>
                <a:cs typeface="Times New Roman"/>
              </a:rPr>
              <a:t>. The positioning of this double tangent defines the positions of the  </a:t>
            </a:r>
            <a:r>
              <a:rPr dirty="0" sz="1000" spc="-5">
                <a:solidFill>
                  <a:srgbClr val="010202"/>
                </a:solidFill>
                <a:latin typeface="Times New Roman"/>
                <a:cs typeface="Times New Roman"/>
              </a:rPr>
              <a:t>points </a:t>
            </a:r>
            <a:r>
              <a:rPr dirty="0" sz="1000" spc="-5" i="1">
                <a:solidFill>
                  <a:srgbClr val="010202"/>
                </a:solidFill>
                <a:latin typeface="Times New Roman"/>
                <a:cs typeface="Times New Roman"/>
              </a:rPr>
              <a:t>m </a:t>
            </a:r>
            <a:r>
              <a:rPr dirty="0" sz="1000">
                <a:solidFill>
                  <a:srgbClr val="010202"/>
                </a:solidFill>
                <a:latin typeface="Times New Roman"/>
                <a:cs typeface="Times New Roman"/>
              </a:rPr>
              <a:t>and </a:t>
            </a:r>
            <a:r>
              <a:rPr dirty="0" sz="1000" i="1">
                <a:solidFill>
                  <a:srgbClr val="010202"/>
                </a:solidFill>
                <a:latin typeface="Times New Roman"/>
                <a:cs typeface="Times New Roman"/>
              </a:rPr>
              <a:t>q </a:t>
            </a:r>
            <a:r>
              <a:rPr dirty="0" sz="1000" spc="-5">
                <a:solidFill>
                  <a:srgbClr val="010202"/>
                </a:solidFill>
                <a:latin typeface="Times New Roman"/>
                <a:cs typeface="Times New Roman"/>
              </a:rPr>
              <a:t>on the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mixing curve.</a:t>
            </a:r>
            <a:endParaRPr sz="1000">
              <a:latin typeface="Times New Roman"/>
              <a:cs typeface="Times New Roman"/>
            </a:endParaRPr>
          </a:p>
          <a:p>
            <a:pPr algn="just" marL="12700" marR="11430" indent="127000">
              <a:lnSpc>
                <a:spcPct val="100000"/>
              </a:lnSpc>
            </a:pPr>
            <a:r>
              <a:rPr dirty="0" sz="1000">
                <a:solidFill>
                  <a:srgbClr val="010202"/>
                </a:solidFill>
                <a:latin typeface="Times New Roman"/>
                <a:cs typeface="Times New Roman"/>
              </a:rPr>
              <a:t>The </a:t>
            </a:r>
            <a:r>
              <a:rPr dirty="0" sz="1000" i="1">
                <a:solidFill>
                  <a:srgbClr val="010202"/>
                </a:solidFill>
                <a:latin typeface="Times New Roman"/>
                <a:cs typeface="Times New Roman"/>
              </a:rPr>
              <a:t>A-B </a:t>
            </a:r>
            <a:r>
              <a:rPr dirty="0" sz="1000" spc="-5">
                <a:solidFill>
                  <a:srgbClr val="010202"/>
                </a:solidFill>
                <a:latin typeface="Times New Roman"/>
                <a:cs typeface="Times New Roman"/>
              </a:rPr>
              <a:t>system, as represented in Fig. 10.4</a:t>
            </a:r>
            <a:r>
              <a:rPr dirty="0" sz="1000" spc="-5" i="1">
                <a:solidFill>
                  <a:srgbClr val="010202"/>
                </a:solidFill>
                <a:latin typeface="Times New Roman"/>
                <a:cs typeface="Times New Roman"/>
              </a:rPr>
              <a:t>b</a:t>
            </a:r>
            <a:r>
              <a:rPr dirty="0" sz="1000" spc="-5">
                <a:solidFill>
                  <a:srgbClr val="010202"/>
                </a:solidFill>
                <a:latin typeface="Times New Roman"/>
                <a:cs typeface="Times New Roman"/>
              </a:rPr>
              <a:t>, </a:t>
            </a:r>
            <a:r>
              <a:rPr dirty="0" sz="1000">
                <a:solidFill>
                  <a:srgbClr val="010202"/>
                </a:solidFill>
                <a:latin typeface="Times New Roman"/>
                <a:cs typeface="Times New Roman"/>
              </a:rPr>
              <a:t>is one in which, at the temperature </a:t>
            </a:r>
            <a:r>
              <a:rPr dirty="0" sz="1000" spc="-40" i="1">
                <a:solidFill>
                  <a:srgbClr val="010202"/>
                </a:solidFill>
                <a:latin typeface="Times New Roman"/>
                <a:cs typeface="Times New Roman"/>
              </a:rPr>
              <a:t>T, </a:t>
            </a:r>
            <a:r>
              <a:rPr dirty="0" sz="1000" spc="-5">
                <a:solidFill>
                  <a:srgbClr val="010202"/>
                </a:solidFill>
                <a:latin typeface="Times New Roman"/>
                <a:cs typeface="Times New Roman"/>
              </a:rPr>
              <a:t>the  </a:t>
            </a:r>
            <a:r>
              <a:rPr dirty="0" sz="1000">
                <a:solidFill>
                  <a:srgbClr val="010202"/>
                </a:solidFill>
                <a:latin typeface="Times New Roman"/>
                <a:cs typeface="Times New Roman"/>
              </a:rPr>
              <a:t>value of </a:t>
            </a:r>
            <a:r>
              <a:rPr dirty="0" sz="1000" spc="165">
                <a:solidFill>
                  <a:srgbClr val="010202"/>
                </a:solidFill>
                <a:latin typeface="Times New Roman"/>
                <a:cs typeface="Times New Roman"/>
              </a:rPr>
              <a:t>a </a:t>
            </a:r>
            <a:r>
              <a:rPr dirty="0" sz="1000">
                <a:solidFill>
                  <a:srgbClr val="010202"/>
                </a:solidFill>
                <a:latin typeface="Times New Roman"/>
                <a:cs typeface="Times New Roman"/>
              </a:rPr>
              <a:t>is </a:t>
            </a:r>
            <a:r>
              <a:rPr dirty="0" sz="1000" spc="-5">
                <a:solidFill>
                  <a:srgbClr val="010202"/>
                </a:solidFill>
                <a:latin typeface="Times New Roman"/>
                <a:cs typeface="Times New Roman"/>
              </a:rPr>
              <a:t>sufficiently </a:t>
            </a:r>
            <a:r>
              <a:rPr dirty="0" sz="1000">
                <a:solidFill>
                  <a:srgbClr val="010202"/>
                </a:solidFill>
                <a:latin typeface="Times New Roman"/>
                <a:cs typeface="Times New Roman"/>
              </a:rPr>
              <a:t>positive that the consequent tendency toward clustering of like  </a:t>
            </a:r>
            <a:r>
              <a:rPr dirty="0" sz="1000" spc="-5">
                <a:solidFill>
                  <a:srgbClr val="010202"/>
                </a:solidFill>
                <a:latin typeface="Times New Roman"/>
                <a:cs typeface="Times New Roman"/>
              </a:rPr>
              <a:t>atoms is great enough to cause phase separation. A homogeneous solution (phase I) is  </a:t>
            </a:r>
            <a:r>
              <a:rPr dirty="0" sz="1000">
                <a:solidFill>
                  <a:srgbClr val="010202"/>
                </a:solidFill>
                <a:latin typeface="Times New Roman"/>
                <a:cs typeface="Times New Roman"/>
              </a:rPr>
              <a:t>formed when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is initially added to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and saturation of phase </a:t>
            </a:r>
            <a:r>
              <a:rPr dirty="0" sz="1000">
                <a:solidFill>
                  <a:srgbClr val="010202"/>
                </a:solidFill>
                <a:latin typeface="Times New Roman"/>
                <a:cs typeface="Times New Roman"/>
              </a:rPr>
              <a:t>I </a:t>
            </a:r>
            <a:r>
              <a:rPr dirty="0" sz="1000" spc="-5">
                <a:solidFill>
                  <a:srgbClr val="010202"/>
                </a:solidFill>
                <a:latin typeface="Times New Roman"/>
                <a:cs typeface="Times New Roman"/>
              </a:rPr>
              <a:t>with </a:t>
            </a:r>
            <a:r>
              <a:rPr dirty="0" sz="1000" i="1">
                <a:solidFill>
                  <a:srgbClr val="010202"/>
                </a:solidFill>
                <a:latin typeface="Times New Roman"/>
                <a:cs typeface="Times New Roman"/>
              </a:rPr>
              <a:t>B </a:t>
            </a:r>
            <a:r>
              <a:rPr dirty="0" sz="1000">
                <a:solidFill>
                  <a:srgbClr val="010202"/>
                </a:solidFill>
                <a:latin typeface="Times New Roman"/>
                <a:cs typeface="Times New Roman"/>
              </a:rPr>
              <a:t>occurs at the  composition</a:t>
            </a:r>
            <a:r>
              <a:rPr dirty="0" sz="1000" spc="65">
                <a:solidFill>
                  <a:srgbClr val="010202"/>
                </a:solidFill>
                <a:latin typeface="Times New Roman"/>
                <a:cs typeface="Times New Roman"/>
              </a:rPr>
              <a:t> </a:t>
            </a:r>
            <a:r>
              <a:rPr dirty="0" sz="1000" spc="-5" i="1">
                <a:solidFill>
                  <a:srgbClr val="010202"/>
                </a:solidFill>
                <a:latin typeface="Times New Roman"/>
                <a:cs typeface="Times New Roman"/>
              </a:rPr>
              <a:t>m</a:t>
            </a:r>
            <a:r>
              <a:rPr dirty="0" sz="1000" spc="-5">
                <a:solidFill>
                  <a:srgbClr val="010202"/>
                </a:solidFill>
                <a:latin typeface="Times New Roman"/>
                <a:cs typeface="Times New Roman"/>
              </a:rPr>
              <a:t>.</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Further</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addition</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70">
                <a:solidFill>
                  <a:srgbClr val="010202"/>
                </a:solidFill>
                <a:latin typeface="Times New Roman"/>
                <a:cs typeface="Times New Roman"/>
              </a:rPr>
              <a:t> </a:t>
            </a:r>
            <a:r>
              <a:rPr dirty="0" sz="1000" i="1">
                <a:solidFill>
                  <a:srgbClr val="010202"/>
                </a:solidFill>
                <a:latin typeface="Times New Roman"/>
                <a:cs typeface="Times New Roman"/>
              </a:rPr>
              <a:t>B</a:t>
            </a:r>
            <a:r>
              <a:rPr dirty="0" sz="1000" spc="65" i="1">
                <a:solidFill>
                  <a:srgbClr val="010202"/>
                </a:solidFill>
                <a:latin typeface="Times New Roman"/>
                <a:cs typeface="Times New Roman"/>
              </a:rPr>
              <a:t> </a:t>
            </a:r>
            <a:r>
              <a:rPr dirty="0" sz="1000" spc="-5">
                <a:solidFill>
                  <a:srgbClr val="010202"/>
                </a:solidFill>
                <a:latin typeface="Times New Roman"/>
                <a:cs typeface="Times New Roman"/>
              </a:rPr>
              <a:t>causes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appearance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70">
                <a:solidFill>
                  <a:srgbClr val="010202"/>
                </a:solidFill>
                <a:latin typeface="Times New Roman"/>
                <a:cs typeface="Times New Roman"/>
              </a:rPr>
              <a:t> </a:t>
            </a:r>
            <a:r>
              <a:rPr dirty="0" sz="1000">
                <a:solidFill>
                  <a:srgbClr val="010202"/>
                </a:solidFill>
                <a:latin typeface="Times New Roman"/>
                <a:cs typeface="Times New Roman"/>
              </a:rPr>
              <a:t>a</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second</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solution</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(phase</a:t>
            </a:r>
            <a:endParaRPr sz="1000">
              <a:latin typeface="Times New Roman"/>
              <a:cs typeface="Times New Roman"/>
            </a:endParaRPr>
          </a:p>
          <a:p>
            <a:pPr algn="just" marL="12700" marR="6350">
              <a:lnSpc>
                <a:spcPct val="100000"/>
              </a:lnSpc>
            </a:pPr>
            <a:r>
              <a:rPr dirty="0" sz="1000">
                <a:solidFill>
                  <a:srgbClr val="010202"/>
                </a:solidFill>
                <a:latin typeface="Times New Roman"/>
                <a:cs typeface="Times New Roman"/>
              </a:rPr>
              <a:t>II) of composition </a:t>
            </a:r>
            <a:r>
              <a:rPr dirty="0" sz="1000" i="1">
                <a:solidFill>
                  <a:srgbClr val="010202"/>
                </a:solidFill>
                <a:latin typeface="Times New Roman"/>
                <a:cs typeface="Times New Roman"/>
              </a:rPr>
              <a:t>q </a:t>
            </a:r>
            <a:r>
              <a:rPr dirty="0" sz="1000">
                <a:solidFill>
                  <a:srgbClr val="010202"/>
                </a:solidFill>
                <a:latin typeface="Times New Roman"/>
                <a:cs typeface="Times New Roman"/>
              </a:rPr>
              <a:t>(which is phase II saturated with </a:t>
            </a:r>
            <a:r>
              <a:rPr dirty="0" sz="1000" spc="-5">
                <a:solidFill>
                  <a:srgbClr val="010202"/>
                </a:solidFill>
                <a:latin typeface="Times New Roman"/>
                <a:cs typeface="Times New Roman"/>
              </a:rPr>
              <a:t>A), </a:t>
            </a:r>
            <a:r>
              <a:rPr dirty="0" sz="1000">
                <a:solidFill>
                  <a:srgbClr val="010202"/>
                </a:solidFill>
                <a:latin typeface="Times New Roman"/>
                <a:cs typeface="Times New Roman"/>
              </a:rPr>
              <a:t>and continued addition of </a:t>
            </a:r>
            <a:r>
              <a:rPr dirty="0" sz="1000" i="1">
                <a:solidFill>
                  <a:srgbClr val="010202"/>
                </a:solidFill>
                <a:latin typeface="Times New Roman"/>
                <a:cs typeface="Times New Roman"/>
              </a:rPr>
              <a:t>B  </a:t>
            </a:r>
            <a:r>
              <a:rPr dirty="0" sz="1000">
                <a:solidFill>
                  <a:srgbClr val="010202"/>
                </a:solidFill>
                <a:latin typeface="Times New Roman"/>
                <a:cs typeface="Times New Roman"/>
              </a:rPr>
              <a:t>causes an increase in the ratio of phase II to phase I occurring, until the overall  composition of the two-phase system reaches </a:t>
            </a:r>
            <a:r>
              <a:rPr dirty="0" sz="1000" i="1">
                <a:solidFill>
                  <a:srgbClr val="010202"/>
                </a:solidFill>
                <a:latin typeface="Times New Roman"/>
                <a:cs typeface="Times New Roman"/>
              </a:rPr>
              <a:t>q, </a:t>
            </a:r>
            <a:r>
              <a:rPr dirty="0" sz="1000">
                <a:solidFill>
                  <a:srgbClr val="010202"/>
                </a:solidFill>
                <a:latin typeface="Times New Roman"/>
                <a:cs typeface="Times New Roman"/>
              </a:rPr>
              <a:t>at which point phase I disappears. </a:t>
            </a:r>
            <a:r>
              <a:rPr dirty="0" sz="1000" spc="-5">
                <a:solidFill>
                  <a:srgbClr val="010202"/>
                </a:solidFill>
                <a:latin typeface="Times New Roman"/>
                <a:cs typeface="Times New Roman"/>
              </a:rPr>
              <a:t>A  </a:t>
            </a:r>
            <a:r>
              <a:rPr dirty="0" sz="1000">
                <a:solidFill>
                  <a:srgbClr val="010202"/>
                </a:solidFill>
                <a:latin typeface="Times New Roman"/>
                <a:cs typeface="Times New Roman"/>
              </a:rPr>
              <a:t>homogeneous solution (phase II) occurs between the compositions </a:t>
            </a:r>
            <a:r>
              <a:rPr dirty="0" sz="1000" i="1">
                <a:solidFill>
                  <a:srgbClr val="010202"/>
                </a:solidFill>
                <a:latin typeface="Times New Roman"/>
                <a:cs typeface="Times New Roman"/>
              </a:rPr>
              <a:t>q </a:t>
            </a:r>
            <a:r>
              <a:rPr dirty="0" sz="1000">
                <a:solidFill>
                  <a:srgbClr val="010202"/>
                </a:solidFill>
                <a:latin typeface="Times New Roman"/>
                <a:cs typeface="Times New Roman"/>
              </a:rPr>
              <a:t>and </a:t>
            </a:r>
            <a:r>
              <a:rPr dirty="0" sz="1000" i="1">
                <a:solidFill>
                  <a:srgbClr val="010202"/>
                </a:solidFill>
                <a:latin typeface="Times New Roman"/>
                <a:cs typeface="Times New Roman"/>
              </a:rPr>
              <a:t>B</a:t>
            </a:r>
            <a:r>
              <a:rPr dirty="0" sz="1000">
                <a:solidFill>
                  <a:srgbClr val="010202"/>
                </a:solidFill>
                <a:latin typeface="Times New Roman"/>
                <a:cs typeface="Times New Roman"/>
              </a:rPr>
              <a:t>. The curve </a:t>
            </a:r>
            <a:r>
              <a:rPr dirty="0" sz="1000" spc="-5" i="1">
                <a:solidFill>
                  <a:srgbClr val="010202"/>
                </a:solidFill>
                <a:latin typeface="Times New Roman"/>
                <a:cs typeface="Times New Roman"/>
              </a:rPr>
              <a:t>mn  </a:t>
            </a:r>
            <a:r>
              <a:rPr dirty="0" sz="1000">
                <a:solidFill>
                  <a:srgbClr val="010202"/>
                </a:solidFill>
                <a:latin typeface="Times New Roman"/>
                <a:cs typeface="Times New Roman"/>
              </a:rPr>
              <a:t>represents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phase I supersaturated with </a:t>
            </a:r>
            <a:r>
              <a:rPr dirty="0" sz="1000" i="1">
                <a:solidFill>
                  <a:srgbClr val="010202"/>
                </a:solidFill>
                <a:latin typeface="Times New Roman"/>
                <a:cs typeface="Times New Roman"/>
              </a:rPr>
              <a:t>B, </a:t>
            </a:r>
            <a:r>
              <a:rPr dirty="0" sz="1000">
                <a:solidFill>
                  <a:srgbClr val="010202"/>
                </a:solidFill>
                <a:latin typeface="Times New Roman"/>
                <a:cs typeface="Times New Roman"/>
              </a:rPr>
              <a:t>and the curve </a:t>
            </a:r>
            <a:r>
              <a:rPr dirty="0" sz="1000" i="1">
                <a:solidFill>
                  <a:srgbClr val="010202"/>
                </a:solidFill>
                <a:latin typeface="Times New Roman"/>
                <a:cs typeface="Times New Roman"/>
              </a:rPr>
              <a:t>qp  </a:t>
            </a:r>
            <a:r>
              <a:rPr dirty="0" sz="1000" spc="-5">
                <a:solidFill>
                  <a:srgbClr val="010202"/>
                </a:solidFill>
                <a:latin typeface="Times New Roman"/>
                <a:cs typeface="Times New Roman"/>
              </a:rPr>
              <a:t>represents the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phase II supersaturated with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As the line </a:t>
            </a:r>
            <a:r>
              <a:rPr dirty="0" sz="1000" i="1">
                <a:solidFill>
                  <a:srgbClr val="010202"/>
                </a:solidFill>
                <a:latin typeface="Times New Roman"/>
                <a:cs typeface="Times New Roman"/>
              </a:rPr>
              <a:t>AmqB  </a:t>
            </a:r>
            <a:r>
              <a:rPr dirty="0" sz="1000" spc="-5">
                <a:solidFill>
                  <a:srgbClr val="010202"/>
                </a:solidFill>
                <a:latin typeface="Times New Roman"/>
                <a:cs typeface="Times New Roman"/>
              </a:rPr>
              <a:t>represents the equilibrium states of the system, then this line alone has physical  significance, and the line is the isobaric, isothermal section of the system as it occurs in  </a:t>
            </a:r>
            <a:r>
              <a:rPr dirty="0" sz="1000" spc="-5" i="1">
                <a:solidFill>
                  <a:srgbClr val="010202"/>
                </a:solidFill>
                <a:latin typeface="Times New Roman"/>
                <a:cs typeface="Times New Roman"/>
              </a:rPr>
              <a:t>G-T-P-</a:t>
            </a:r>
            <a:r>
              <a:rPr dirty="0" sz="1000" spc="-5">
                <a:solidFill>
                  <a:srgbClr val="010202"/>
                </a:solidFill>
                <a:latin typeface="Times New Roman"/>
                <a:cs typeface="Times New Roman"/>
              </a:rPr>
              <a:t>composition </a:t>
            </a:r>
            <a:r>
              <a:rPr dirty="0" sz="1000">
                <a:solidFill>
                  <a:srgbClr val="010202"/>
                </a:solidFill>
                <a:latin typeface="Times New Roman"/>
                <a:cs typeface="Times New Roman"/>
              </a:rPr>
              <a:t>space.</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318770">
              <a:lnSpc>
                <a:spcPct val="100000"/>
              </a:lnSpc>
            </a:pPr>
            <a:r>
              <a:rPr dirty="0" sz="1000" b="1">
                <a:solidFill>
                  <a:srgbClr val="010202"/>
                </a:solidFill>
                <a:latin typeface="Times New Roman"/>
                <a:cs typeface="Times New Roman"/>
              </a:rPr>
              <a:t>10.4 </a:t>
            </a:r>
            <a:r>
              <a:rPr dirty="0" sz="1000" spc="-5" b="1">
                <a:solidFill>
                  <a:srgbClr val="010202"/>
                </a:solidFill>
                <a:latin typeface="Times New Roman"/>
                <a:cs typeface="Times New Roman"/>
              </a:rPr>
              <a:t>CRITERIA </a:t>
            </a:r>
            <a:r>
              <a:rPr dirty="0" sz="1000" b="1">
                <a:solidFill>
                  <a:srgbClr val="010202"/>
                </a:solidFill>
                <a:latin typeface="Times New Roman"/>
                <a:cs typeface="Times New Roman"/>
              </a:rPr>
              <a:t>FOR PHASE </a:t>
            </a:r>
            <a:r>
              <a:rPr dirty="0" sz="1000" spc="-10" b="1">
                <a:solidFill>
                  <a:srgbClr val="010202"/>
                </a:solidFill>
                <a:latin typeface="Times New Roman"/>
                <a:cs typeface="Times New Roman"/>
              </a:rPr>
              <a:t>STABILITY </a:t>
            </a:r>
            <a:r>
              <a:rPr dirty="0" sz="1000" spc="-5" b="1">
                <a:solidFill>
                  <a:srgbClr val="010202"/>
                </a:solidFill>
                <a:latin typeface="Times New Roman"/>
                <a:cs typeface="Times New Roman"/>
              </a:rPr>
              <a:t>IN </a:t>
            </a:r>
            <a:r>
              <a:rPr dirty="0" sz="1000" b="1">
                <a:solidFill>
                  <a:srgbClr val="010202"/>
                </a:solidFill>
                <a:latin typeface="Times New Roman"/>
                <a:cs typeface="Times New Roman"/>
              </a:rPr>
              <a:t>REGULAR</a:t>
            </a:r>
            <a:r>
              <a:rPr dirty="0" sz="1000" spc="-90" b="1">
                <a:solidFill>
                  <a:srgbClr val="010202"/>
                </a:solidFill>
                <a:latin typeface="Times New Roman"/>
                <a:cs typeface="Times New Roman"/>
              </a:rPr>
              <a:t> </a:t>
            </a:r>
            <a:r>
              <a:rPr dirty="0" sz="1000" b="1">
                <a:solidFill>
                  <a:srgbClr val="010202"/>
                </a:solidFill>
                <a:latin typeface="Times New Roman"/>
                <a:cs typeface="Times New Roman"/>
              </a:rPr>
              <a:t>SOLUTIONS</a:t>
            </a:r>
            <a:endParaRPr sz="1000">
              <a:latin typeface="Times New Roman"/>
              <a:cs typeface="Times New Roman"/>
            </a:endParaRPr>
          </a:p>
          <a:p>
            <a:pPr>
              <a:lnSpc>
                <a:spcPct val="100000"/>
              </a:lnSpc>
              <a:spcBef>
                <a:spcPts val="45"/>
              </a:spcBef>
            </a:pPr>
            <a:endParaRPr sz="1100">
              <a:latin typeface="Times New Roman"/>
              <a:cs typeface="Times New Roman"/>
            </a:endParaRPr>
          </a:p>
          <a:p>
            <a:pPr algn="just" marL="21590" marR="5080" indent="-8890">
              <a:lnSpc>
                <a:spcPts val="1140"/>
              </a:lnSpc>
            </a:pPr>
            <a:r>
              <a:rPr dirty="0" sz="1000" spc="-5">
                <a:solidFill>
                  <a:srgbClr val="010202"/>
                </a:solidFill>
                <a:latin typeface="Times New Roman"/>
                <a:cs typeface="Times New Roman"/>
              </a:rPr>
              <a:t>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given temperature it is obvious that </a:t>
            </a:r>
            <a:r>
              <a:rPr dirty="0" sz="1000">
                <a:solidFill>
                  <a:srgbClr val="010202"/>
                </a:solidFill>
                <a:latin typeface="Times New Roman"/>
                <a:cs typeface="Times New Roman"/>
              </a:rPr>
              <a:t>a </a:t>
            </a:r>
            <a:r>
              <a:rPr dirty="0" sz="1000" spc="-5">
                <a:solidFill>
                  <a:srgbClr val="010202"/>
                </a:solidFill>
                <a:latin typeface="Times New Roman"/>
                <a:cs typeface="Times New Roman"/>
              </a:rPr>
              <a:t>critical value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occurs below which </a:t>
            </a:r>
            <a:r>
              <a:rPr dirty="0" sz="1000">
                <a:solidFill>
                  <a:srgbClr val="010202"/>
                </a:solidFill>
                <a:latin typeface="Times New Roman"/>
                <a:cs typeface="Times New Roman"/>
              </a:rPr>
              <a:t>a  </a:t>
            </a:r>
            <a:r>
              <a:rPr dirty="0" sz="1000" spc="-5">
                <a:solidFill>
                  <a:srgbClr val="010202"/>
                </a:solidFill>
                <a:latin typeface="Times New Roman"/>
                <a:cs typeface="Times New Roman"/>
              </a:rPr>
              <a:t>homogeneous</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solution</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stable</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over</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entire</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range</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composition</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above</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which</a:t>
            </a:r>
            <a:endParaRPr sz="1000">
              <a:latin typeface="Times New Roman"/>
              <a:cs typeface="Times New Roman"/>
            </a:endParaRPr>
          </a:p>
        </p:txBody>
      </p:sp>
      <p:sp>
        <p:nvSpPr>
          <p:cNvPr id="18" name="object 18"/>
          <p:cNvSpPr/>
          <p:nvPr/>
        </p:nvSpPr>
        <p:spPr>
          <a:xfrm>
            <a:off x="1503447" y="1965057"/>
            <a:ext cx="2079966" cy="132677"/>
          </a:xfrm>
          <a:prstGeom prst="rect">
            <a:avLst/>
          </a:prstGeom>
          <a:blipFill>
            <a:blip r:embed="rId8" cstate="print"/>
            <a:stretch>
              <a:fillRect/>
            </a:stretch>
          </a:blipFill>
        </p:spPr>
        <p:txBody>
          <a:bodyPr wrap="square" lIns="0" tIns="0" rIns="0" bIns="0" rtlCol="0"/>
          <a:lstStyle/>
          <a:p/>
        </p:txBody>
      </p:sp>
      <p:sp>
        <p:nvSpPr>
          <p:cNvPr id="19" name="object 19"/>
          <p:cNvSpPr/>
          <p:nvPr/>
        </p:nvSpPr>
        <p:spPr>
          <a:xfrm>
            <a:off x="1764029" y="2663531"/>
            <a:ext cx="1456943" cy="106386"/>
          </a:xfrm>
          <a:prstGeom prst="rect">
            <a:avLst/>
          </a:prstGeom>
          <a:blipFill>
            <a:blip r:embed="rId9" cstate="print"/>
            <a:stretch>
              <a:fillRect/>
            </a:stretch>
          </a:blipFill>
        </p:spPr>
        <p:txBody>
          <a:bodyPr wrap="square" lIns="0" tIns="0" rIns="0" bIns="0" rtlCol="0"/>
          <a:lstStyle/>
          <a:p/>
        </p:txBody>
      </p:sp>
      <p:sp>
        <p:nvSpPr>
          <p:cNvPr id="20" name="object 20"/>
          <p:cNvSpPr/>
          <p:nvPr/>
        </p:nvSpPr>
        <p:spPr>
          <a:xfrm>
            <a:off x="1821413" y="3339179"/>
            <a:ext cx="1455705" cy="104203"/>
          </a:xfrm>
          <a:prstGeom prst="rect">
            <a:avLst/>
          </a:prstGeom>
          <a:blipFill>
            <a:blip r:embed="rId10" cstate="print"/>
            <a:stretch>
              <a:fillRect/>
            </a:stretch>
          </a:blipFill>
        </p:spPr>
        <p:txBody>
          <a:bodyPr wrap="square" lIns="0" tIns="0" rIns="0" bIns="0" rtlCol="0"/>
          <a:lstStyl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16" y="403223"/>
            <a:ext cx="4598670" cy="503555"/>
          </a:xfrm>
          <a:prstGeom prst="rect">
            <a:avLst/>
          </a:prstGeom>
        </p:spPr>
        <p:txBody>
          <a:bodyPr wrap="square" lIns="0" tIns="12700" rIns="0" bIns="0" rtlCol="0" vert="horz">
            <a:spAutoFit/>
          </a:bodyPr>
          <a:lstStyle/>
          <a:p>
            <a:pPr algn="r" marR="5715">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  </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317</a:t>
            </a:r>
            <a:endParaRPr sz="1000">
              <a:latin typeface="Times New Roman"/>
              <a:cs typeface="Times New Roman"/>
            </a:endParaRPr>
          </a:p>
          <a:p>
            <a:pPr>
              <a:lnSpc>
                <a:spcPct val="100000"/>
              </a:lnSpc>
              <a:spcBef>
                <a:spcPts val="40"/>
              </a:spcBef>
            </a:pPr>
            <a:endParaRPr sz="1150">
              <a:latin typeface="Times New Roman"/>
              <a:cs typeface="Times New Roman"/>
            </a:endParaRPr>
          </a:p>
          <a:p>
            <a:pPr algn="r" marR="5080">
              <a:lnSpc>
                <a:spcPct val="100000"/>
              </a:lnSpc>
            </a:pPr>
            <a:r>
              <a:rPr dirty="0" sz="1000">
                <a:solidFill>
                  <a:srgbClr val="010202"/>
                </a:solidFill>
                <a:latin typeface="Times New Roman"/>
                <a:cs typeface="Times New Roman"/>
              </a:rPr>
              <a:t>phase separation occurs. The </a:t>
            </a:r>
            <a:r>
              <a:rPr dirty="0" sz="1000" spc="-5">
                <a:solidFill>
                  <a:srgbClr val="010202"/>
                </a:solidFill>
                <a:latin typeface="Times New Roman"/>
                <a:cs typeface="Times New Roman"/>
              </a:rPr>
              <a:t>criteria </a:t>
            </a:r>
            <a:r>
              <a:rPr dirty="0" sz="1000">
                <a:solidFill>
                  <a:srgbClr val="010202"/>
                </a:solidFill>
                <a:latin typeface="Times New Roman"/>
                <a:cs typeface="Times New Roman"/>
              </a:rPr>
              <a:t>used to determine this critical value are illustrated</a:t>
            </a:r>
            <a:r>
              <a:rPr dirty="0" sz="1000" spc="-25">
                <a:solidFill>
                  <a:srgbClr val="010202"/>
                </a:solidFill>
                <a:latin typeface="Times New Roman"/>
                <a:cs typeface="Times New Roman"/>
              </a:rPr>
              <a:t> </a:t>
            </a:r>
            <a:r>
              <a:rPr dirty="0" sz="1000">
                <a:solidFill>
                  <a:srgbClr val="010202"/>
                </a:solidFill>
                <a:latin typeface="Times New Roman"/>
                <a:cs typeface="Times New Roman"/>
              </a:rPr>
              <a:t>in</a:t>
            </a:r>
            <a:endParaRPr sz="1000">
              <a:latin typeface="Times New Roman"/>
              <a:cs typeface="Times New Roman"/>
            </a:endParaRPr>
          </a:p>
        </p:txBody>
      </p:sp>
      <p:sp>
        <p:nvSpPr>
          <p:cNvPr id="3" name="object 3"/>
          <p:cNvSpPr txBox="1"/>
          <p:nvPr/>
        </p:nvSpPr>
        <p:spPr>
          <a:xfrm>
            <a:off x="444516" y="948055"/>
            <a:ext cx="27616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Fig.</a:t>
            </a:r>
            <a:r>
              <a:rPr dirty="0" sz="1000" spc="50">
                <a:solidFill>
                  <a:srgbClr val="010202"/>
                </a:solidFill>
                <a:latin typeface="Times New Roman"/>
                <a:cs typeface="Times New Roman"/>
              </a:rPr>
              <a:t> </a:t>
            </a:r>
            <a:r>
              <a:rPr dirty="0" sz="1000">
                <a:solidFill>
                  <a:srgbClr val="010202"/>
                </a:solidFill>
                <a:latin typeface="Times New Roman"/>
                <a:cs typeface="Times New Roman"/>
              </a:rPr>
              <a:t>10.5.</a:t>
            </a:r>
            <a:r>
              <a:rPr dirty="0" sz="1000" spc="55">
                <a:solidFill>
                  <a:srgbClr val="010202"/>
                </a:solidFill>
                <a:latin typeface="Times New Roman"/>
                <a:cs typeface="Times New Roman"/>
              </a:rPr>
              <a:t> </a:t>
            </a:r>
            <a:r>
              <a:rPr dirty="0" sz="1000">
                <a:solidFill>
                  <a:srgbClr val="010202"/>
                </a:solidFill>
                <a:latin typeface="Times New Roman"/>
                <a:cs typeface="Times New Roman"/>
              </a:rPr>
              <a:t>Fig.</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10.5</a:t>
            </a:r>
            <a:r>
              <a:rPr dirty="0" sz="1000" spc="-5" i="1">
                <a:solidFill>
                  <a:srgbClr val="010202"/>
                </a:solidFill>
                <a:latin typeface="Times New Roman"/>
                <a:cs typeface="Times New Roman"/>
              </a:rPr>
              <a:t>a,</a:t>
            </a:r>
            <a:r>
              <a:rPr dirty="0" sz="1000" spc="55" i="1">
                <a:solidFill>
                  <a:srgbClr val="010202"/>
                </a:solidFill>
                <a:latin typeface="Times New Roman"/>
                <a:cs typeface="Times New Roman"/>
              </a:rPr>
              <a:t> </a:t>
            </a:r>
            <a:r>
              <a:rPr dirty="0" sz="1000" i="1">
                <a:solidFill>
                  <a:srgbClr val="010202"/>
                </a:solidFill>
                <a:latin typeface="Times New Roman"/>
                <a:cs typeface="Times New Roman"/>
              </a:rPr>
              <a:t>b,</a:t>
            </a:r>
            <a:r>
              <a:rPr dirty="0" sz="1000" spc="55"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55">
                <a:solidFill>
                  <a:srgbClr val="010202"/>
                </a:solidFill>
                <a:latin typeface="Times New Roman"/>
                <a:cs typeface="Times New Roman"/>
              </a:rPr>
              <a:t> </a:t>
            </a:r>
            <a:r>
              <a:rPr dirty="0" sz="1000" i="1">
                <a:solidFill>
                  <a:srgbClr val="010202"/>
                </a:solidFill>
                <a:latin typeface="Times New Roman"/>
                <a:cs typeface="Times New Roman"/>
              </a:rPr>
              <a:t>c</a:t>
            </a:r>
            <a:r>
              <a:rPr dirty="0" sz="1000" spc="55" i="1">
                <a:solidFill>
                  <a:srgbClr val="010202"/>
                </a:solidFill>
                <a:latin typeface="Times New Roman"/>
                <a:cs typeface="Times New Roman"/>
              </a:rPr>
              <a:t> </a:t>
            </a:r>
            <a:r>
              <a:rPr dirty="0" sz="1000" spc="-5">
                <a:solidFill>
                  <a:srgbClr val="010202"/>
                </a:solidFill>
                <a:latin typeface="Times New Roman"/>
                <a:cs typeface="Times New Roman"/>
              </a:rPr>
              <a:t>show</a:t>
            </a:r>
            <a:r>
              <a:rPr dirty="0" sz="1000" spc="55">
                <a:solidFill>
                  <a:srgbClr val="010202"/>
                </a:solidFill>
                <a:latin typeface="Times New Roman"/>
                <a:cs typeface="Times New Roman"/>
              </a:rPr>
              <a:t> </a:t>
            </a:r>
            <a:r>
              <a:rPr dirty="0" sz="100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a:solidFill>
                  <a:srgbClr val="010202"/>
                </a:solidFill>
                <a:latin typeface="Times New Roman"/>
                <a:cs typeface="Times New Roman"/>
              </a:rPr>
              <a:t>variations</a:t>
            </a:r>
            <a:r>
              <a:rPr dirty="0" sz="1000" spc="55">
                <a:solidFill>
                  <a:srgbClr val="010202"/>
                </a:solidFill>
                <a:latin typeface="Times New Roman"/>
                <a:cs typeface="Times New Roman"/>
              </a:rPr>
              <a:t> </a:t>
            </a:r>
            <a:r>
              <a:rPr dirty="0" sz="1000">
                <a:solidFill>
                  <a:srgbClr val="010202"/>
                </a:solidFill>
                <a:latin typeface="Times New Roman"/>
                <a:cs typeface="Times New Roman"/>
              </a:rPr>
              <a:t>of</a:t>
            </a:r>
            <a:endParaRPr sz="1000">
              <a:latin typeface="Times New Roman"/>
              <a:cs typeface="Times New Roman"/>
            </a:endParaRPr>
          </a:p>
        </p:txBody>
      </p:sp>
      <p:sp>
        <p:nvSpPr>
          <p:cNvPr id="4" name="object 4"/>
          <p:cNvSpPr/>
          <p:nvPr/>
        </p:nvSpPr>
        <p:spPr>
          <a:xfrm>
            <a:off x="3240087" y="954405"/>
            <a:ext cx="981075" cy="161925"/>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4311650" y="963930"/>
            <a:ext cx="676275" cy="16192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217987" y="986155"/>
            <a:ext cx="824230" cy="177800"/>
          </a:xfrm>
          <a:prstGeom prst="rect">
            <a:avLst/>
          </a:prstGeom>
        </p:spPr>
        <p:txBody>
          <a:bodyPr wrap="square" lIns="0" tIns="12700" rIns="0" bIns="0" rtlCol="0" vert="horz">
            <a:spAutoFit/>
          </a:bodyPr>
          <a:lstStyle/>
          <a:p>
            <a:pPr marL="12700">
              <a:lnSpc>
                <a:spcPct val="100000"/>
              </a:lnSpc>
              <a:spcBef>
                <a:spcPts val="100"/>
              </a:spcBef>
              <a:tabLst>
                <a:tab pos="779145" algn="l"/>
              </a:tabLst>
            </a:pPr>
            <a:r>
              <a:rPr dirty="0" sz="1000">
                <a:solidFill>
                  <a:srgbClr val="010202"/>
                </a:solidFill>
                <a:latin typeface="Times New Roman"/>
                <a:cs typeface="Times New Roman"/>
              </a:rPr>
              <a:t>,	,</a:t>
            </a:r>
            <a:endParaRPr sz="1000">
              <a:latin typeface="Times New Roman"/>
              <a:cs typeface="Times New Roman"/>
            </a:endParaRPr>
          </a:p>
        </p:txBody>
      </p:sp>
      <p:sp>
        <p:nvSpPr>
          <p:cNvPr id="7" name="object 7"/>
          <p:cNvSpPr/>
          <p:nvPr/>
        </p:nvSpPr>
        <p:spPr>
          <a:xfrm>
            <a:off x="682307" y="1236980"/>
            <a:ext cx="695324" cy="161925"/>
          </a:xfrm>
          <a:prstGeom prst="rect">
            <a:avLst/>
          </a:prstGeom>
          <a:blipFill>
            <a:blip r:embed="rId4" cstate="print"/>
            <a:stretch>
              <a:fillRect/>
            </a:stretch>
          </a:blipFill>
        </p:spPr>
        <p:txBody>
          <a:bodyPr wrap="square" lIns="0" tIns="0" rIns="0" bIns="0" rtlCol="0"/>
          <a:lstStyle/>
          <a:p/>
        </p:txBody>
      </p:sp>
      <p:sp>
        <p:nvSpPr>
          <p:cNvPr id="8" name="object 8"/>
          <p:cNvSpPr/>
          <p:nvPr/>
        </p:nvSpPr>
        <p:spPr>
          <a:xfrm>
            <a:off x="4308475" y="1490497"/>
            <a:ext cx="685800" cy="161925"/>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393700" y="1205230"/>
            <a:ext cx="4712335" cy="749300"/>
          </a:xfrm>
          <a:prstGeom prst="rect">
            <a:avLst/>
          </a:prstGeom>
        </p:spPr>
        <p:txBody>
          <a:bodyPr wrap="square" lIns="0" tIns="12700" rIns="0" bIns="0" rtlCol="0" vert="horz">
            <a:spAutoFit/>
          </a:bodyPr>
          <a:lstStyle/>
          <a:p>
            <a:pPr marL="63500">
              <a:lnSpc>
                <a:spcPct val="100000"/>
              </a:lnSpc>
              <a:spcBef>
                <a:spcPts val="100"/>
              </a:spcBef>
              <a:tabLst>
                <a:tab pos="1025525" algn="l"/>
              </a:tabLst>
            </a:pPr>
            <a:r>
              <a:rPr dirty="0" sz="1000">
                <a:solidFill>
                  <a:srgbClr val="010202"/>
                </a:solidFill>
                <a:latin typeface="Times New Roman"/>
                <a:cs typeface="Times New Roman"/>
              </a:rPr>
              <a:t>and	with composition for </a:t>
            </a:r>
            <a:r>
              <a:rPr dirty="0" sz="1000" spc="30">
                <a:solidFill>
                  <a:srgbClr val="010202"/>
                </a:solidFill>
                <a:latin typeface="Times New Roman"/>
                <a:cs typeface="Times New Roman"/>
              </a:rPr>
              <a:t>a&lt;a</a:t>
            </a:r>
            <a:r>
              <a:rPr dirty="0" baseline="-33333" sz="1125" spc="44">
                <a:solidFill>
                  <a:srgbClr val="010202"/>
                </a:solidFill>
                <a:latin typeface="Times New Roman"/>
                <a:cs typeface="Times New Roman"/>
              </a:rPr>
              <a:t>critical</a:t>
            </a:r>
            <a:r>
              <a:rPr dirty="0" sz="1000" spc="30">
                <a:solidFill>
                  <a:srgbClr val="010202"/>
                </a:solidFill>
                <a:latin typeface="Times New Roman"/>
                <a:cs typeface="Times New Roman"/>
              </a:rPr>
              <a:t>, a=a</a:t>
            </a:r>
            <a:r>
              <a:rPr dirty="0" baseline="-33333" sz="1125" spc="44">
                <a:solidFill>
                  <a:srgbClr val="010202"/>
                </a:solidFill>
                <a:latin typeface="Times New Roman"/>
                <a:cs typeface="Times New Roman"/>
              </a:rPr>
              <a:t>critical</a:t>
            </a:r>
            <a:r>
              <a:rPr dirty="0" sz="1000" spc="30">
                <a:solidFill>
                  <a:srgbClr val="010202"/>
                </a:solidFill>
                <a:latin typeface="Times New Roman"/>
                <a:cs typeface="Times New Roman"/>
              </a:rPr>
              <a:t>, </a:t>
            </a:r>
            <a:r>
              <a:rPr dirty="0" sz="1000">
                <a:solidFill>
                  <a:srgbClr val="010202"/>
                </a:solidFill>
                <a:latin typeface="Times New Roman"/>
                <a:cs typeface="Times New Roman"/>
              </a:rPr>
              <a:t>and </a:t>
            </a:r>
            <a:r>
              <a:rPr dirty="0" sz="1000" spc="30">
                <a:solidFill>
                  <a:srgbClr val="010202"/>
                </a:solidFill>
                <a:latin typeface="Times New Roman"/>
                <a:cs typeface="Times New Roman"/>
              </a:rPr>
              <a:t>a&gt;a</a:t>
            </a:r>
            <a:r>
              <a:rPr dirty="0" baseline="-33333" sz="1125" spc="44">
                <a:solidFill>
                  <a:srgbClr val="010202"/>
                </a:solidFill>
                <a:latin typeface="Times New Roman"/>
                <a:cs typeface="Times New Roman"/>
              </a:rPr>
              <a:t>critical</a:t>
            </a:r>
            <a:r>
              <a:rPr dirty="0" baseline="-33333" sz="1125" spc="-60">
                <a:solidFill>
                  <a:srgbClr val="010202"/>
                </a:solidFill>
                <a:latin typeface="Times New Roman"/>
                <a:cs typeface="Times New Roman"/>
              </a:rPr>
              <a:t> </a:t>
            </a:r>
            <a:r>
              <a:rPr dirty="0" sz="1000" spc="-5">
                <a:solidFill>
                  <a:srgbClr val="010202"/>
                </a:solidFill>
                <a:latin typeface="Times New Roman"/>
                <a:cs typeface="Times New Roman"/>
              </a:rPr>
              <a:t>respectively.</a:t>
            </a:r>
            <a:endParaRPr sz="1000">
              <a:latin typeface="Times New Roman"/>
              <a:cs typeface="Times New Roman"/>
            </a:endParaRPr>
          </a:p>
          <a:p>
            <a:pPr marL="63500" marR="67310" indent="-635">
              <a:lnSpc>
                <a:spcPct val="100000"/>
              </a:lnSpc>
              <a:spcBef>
                <a:spcPts val="894"/>
              </a:spcBef>
              <a:tabLst>
                <a:tab pos="3702685" algn="l"/>
              </a:tabLst>
            </a:pPr>
            <a:r>
              <a:rPr dirty="0" sz="1000">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a:solidFill>
                  <a:srgbClr val="010202"/>
                </a:solidFill>
                <a:latin typeface="Times New Roman"/>
                <a:cs typeface="Times New Roman"/>
              </a:rPr>
              <a:t>critical</a:t>
            </a:r>
            <a:r>
              <a:rPr dirty="0" sz="1000" spc="90">
                <a:solidFill>
                  <a:srgbClr val="010202"/>
                </a:solidFill>
                <a:latin typeface="Times New Roman"/>
                <a:cs typeface="Times New Roman"/>
              </a:rPr>
              <a:t> </a:t>
            </a:r>
            <a:r>
              <a:rPr dirty="0" sz="1000">
                <a:solidFill>
                  <a:srgbClr val="010202"/>
                </a:solidFill>
                <a:latin typeface="Times New Roman"/>
                <a:cs typeface="Times New Roman"/>
              </a:rPr>
              <a:t>value</a:t>
            </a:r>
            <a:r>
              <a:rPr dirty="0" sz="1000" spc="95">
                <a:solidFill>
                  <a:srgbClr val="010202"/>
                </a:solidFill>
                <a:latin typeface="Times New Roman"/>
                <a:cs typeface="Times New Roman"/>
              </a:rPr>
              <a:t> </a:t>
            </a:r>
            <a:r>
              <a:rPr dirty="0" sz="1000">
                <a:solidFill>
                  <a:srgbClr val="010202"/>
                </a:solidFill>
                <a:latin typeface="Times New Roman"/>
                <a:cs typeface="Times New Roman"/>
              </a:rPr>
              <a:t>of</a:t>
            </a:r>
            <a:r>
              <a:rPr dirty="0" sz="1000" spc="95">
                <a:solidFill>
                  <a:srgbClr val="010202"/>
                </a:solidFill>
                <a:latin typeface="Times New Roman"/>
                <a:cs typeface="Times New Roman"/>
              </a:rPr>
              <a:t> </a:t>
            </a:r>
            <a:r>
              <a:rPr dirty="0" sz="1000" spc="165">
                <a:solidFill>
                  <a:srgbClr val="010202"/>
                </a:solidFill>
                <a:latin typeface="Times New Roman"/>
                <a:cs typeface="Times New Roman"/>
              </a:rPr>
              <a:t>a</a:t>
            </a:r>
            <a:r>
              <a:rPr dirty="0" sz="1000" spc="95">
                <a:solidFill>
                  <a:srgbClr val="010202"/>
                </a:solidFill>
                <a:latin typeface="Times New Roman"/>
                <a:cs typeface="Times New Roman"/>
              </a:rPr>
              <a:t> </a:t>
            </a:r>
            <a:r>
              <a:rPr dirty="0" sz="1000">
                <a:solidFill>
                  <a:srgbClr val="010202"/>
                </a:solidFill>
                <a:latin typeface="Times New Roman"/>
                <a:cs typeface="Times New Roman"/>
              </a:rPr>
              <a:t>is</a:t>
            </a:r>
            <a:r>
              <a:rPr dirty="0" sz="1000" spc="95">
                <a:solidFill>
                  <a:srgbClr val="010202"/>
                </a:solidFill>
                <a:latin typeface="Times New Roman"/>
                <a:cs typeface="Times New Roman"/>
              </a:rPr>
              <a:t> </a:t>
            </a:r>
            <a:r>
              <a:rPr dirty="0" sz="1000">
                <a:solidFill>
                  <a:srgbClr val="010202"/>
                </a:solidFill>
                <a:latin typeface="Times New Roman"/>
                <a:cs typeface="Times New Roman"/>
              </a:rPr>
              <a:t>seen</a:t>
            </a:r>
            <a:r>
              <a:rPr dirty="0" sz="1000" spc="95">
                <a:solidFill>
                  <a:srgbClr val="010202"/>
                </a:solidFill>
                <a:latin typeface="Times New Roman"/>
                <a:cs typeface="Times New Roman"/>
              </a:rPr>
              <a:t> </a:t>
            </a:r>
            <a:r>
              <a:rPr dirty="0" sz="1000">
                <a:solidFill>
                  <a:srgbClr val="010202"/>
                </a:solidFill>
                <a:latin typeface="Times New Roman"/>
                <a:cs typeface="Times New Roman"/>
              </a:rPr>
              <a:t>to</a:t>
            </a:r>
            <a:r>
              <a:rPr dirty="0" sz="1000" spc="95">
                <a:solidFill>
                  <a:srgbClr val="010202"/>
                </a:solidFill>
                <a:latin typeface="Times New Roman"/>
                <a:cs typeface="Times New Roman"/>
              </a:rPr>
              <a:t> </a:t>
            </a:r>
            <a:r>
              <a:rPr dirty="0" sz="1000">
                <a:solidFill>
                  <a:srgbClr val="010202"/>
                </a:solidFill>
                <a:latin typeface="Times New Roman"/>
                <a:cs typeface="Times New Roman"/>
              </a:rPr>
              <a:t>be</a:t>
            </a:r>
            <a:r>
              <a:rPr dirty="0" sz="1000" spc="95">
                <a:solidFill>
                  <a:srgbClr val="010202"/>
                </a:solidFill>
                <a:latin typeface="Times New Roman"/>
                <a:cs typeface="Times New Roman"/>
              </a:rPr>
              <a:t> </a:t>
            </a:r>
            <a:r>
              <a:rPr dirty="0" sz="1000">
                <a:solidFill>
                  <a:srgbClr val="010202"/>
                </a:solidFill>
                <a:latin typeface="Times New Roman"/>
                <a:cs typeface="Times New Roman"/>
              </a:rPr>
              <a:t>that</a:t>
            </a:r>
            <a:r>
              <a:rPr dirty="0" sz="1000" spc="95">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95">
                <a:solidFill>
                  <a:srgbClr val="010202"/>
                </a:solidFill>
                <a:latin typeface="Times New Roman"/>
                <a:cs typeface="Times New Roman"/>
              </a:rPr>
              <a:t> </a:t>
            </a:r>
            <a:r>
              <a:rPr dirty="0" sz="1000">
                <a:solidFill>
                  <a:srgbClr val="010202"/>
                </a:solidFill>
                <a:latin typeface="Times New Roman"/>
                <a:cs typeface="Times New Roman"/>
              </a:rPr>
              <a:t>makes	and  simultaneously equal to zero at that composition at which immiscibility becomes  </a:t>
            </a:r>
            <a:r>
              <a:rPr dirty="0" sz="1000" spc="-5">
                <a:solidFill>
                  <a:srgbClr val="010202"/>
                </a:solidFill>
                <a:latin typeface="Times New Roman"/>
                <a:cs typeface="Times New Roman"/>
              </a:rPr>
              <a:t>imminent. 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regular</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solution,</a:t>
            </a:r>
            <a:endParaRPr sz="1000">
              <a:latin typeface="Times New Roman"/>
              <a:cs typeface="Times New Roman"/>
            </a:endParaRPr>
          </a:p>
        </p:txBody>
      </p:sp>
      <p:sp>
        <p:nvSpPr>
          <p:cNvPr id="10" name="object 10"/>
          <p:cNvSpPr/>
          <p:nvPr/>
        </p:nvSpPr>
        <p:spPr>
          <a:xfrm>
            <a:off x="1165225" y="2128672"/>
            <a:ext cx="2724150" cy="1047750"/>
          </a:xfrm>
          <a:prstGeom prst="rect">
            <a:avLst/>
          </a:prstGeom>
          <a:blipFill>
            <a:blip r:embed="rId6" cstate="print"/>
            <a:stretch>
              <a:fillRect/>
            </a:stretch>
          </a:blipFill>
        </p:spPr>
        <p:txBody>
          <a:bodyPr wrap="square" lIns="0" tIns="0" rIns="0" bIns="0" rtlCol="0"/>
          <a:lstStyle/>
          <a:p/>
        </p:txBody>
      </p:sp>
      <p:sp>
        <p:nvSpPr>
          <p:cNvPr id="11" name="object 11"/>
          <p:cNvSpPr txBox="1"/>
          <p:nvPr/>
        </p:nvSpPr>
        <p:spPr>
          <a:xfrm>
            <a:off x="444500" y="3378999"/>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12" name="object 12"/>
          <p:cNvSpPr/>
          <p:nvPr/>
        </p:nvSpPr>
        <p:spPr>
          <a:xfrm>
            <a:off x="1748154" y="4330865"/>
            <a:ext cx="1962149" cy="161925"/>
          </a:xfrm>
          <a:prstGeom prst="rect">
            <a:avLst/>
          </a:prstGeom>
          <a:blipFill>
            <a:blip r:embed="rId7" cstate="print"/>
            <a:stretch>
              <a:fillRect/>
            </a:stretch>
          </a:blipFill>
        </p:spPr>
        <p:txBody>
          <a:bodyPr wrap="square" lIns="0" tIns="0" rIns="0" bIns="0" rtlCol="0"/>
          <a:lstStyle/>
          <a:p/>
        </p:txBody>
      </p:sp>
      <p:sp>
        <p:nvSpPr>
          <p:cNvPr id="13" name="object 13"/>
          <p:cNvSpPr txBox="1"/>
          <p:nvPr/>
        </p:nvSpPr>
        <p:spPr>
          <a:xfrm>
            <a:off x="444500" y="4362615"/>
            <a:ext cx="1205865" cy="333375"/>
          </a:xfrm>
          <a:prstGeom prst="rect">
            <a:avLst/>
          </a:prstGeom>
        </p:spPr>
        <p:txBody>
          <a:bodyPr wrap="square" lIns="0" tIns="9525" rIns="0" bIns="0" rtlCol="0" vert="horz">
            <a:spAutoFit/>
          </a:bodyPr>
          <a:lstStyle/>
          <a:p>
            <a:pPr marL="12700" marR="5080" indent="-635">
              <a:lnSpc>
                <a:spcPct val="102099"/>
              </a:lnSpc>
              <a:spcBef>
                <a:spcPts val="75"/>
              </a:spcBef>
            </a:pPr>
            <a:r>
              <a:rPr dirty="0" sz="1000">
                <a:solidFill>
                  <a:srgbClr val="010202"/>
                </a:solidFill>
                <a:latin typeface="Times New Roman"/>
                <a:cs typeface="Times New Roman"/>
              </a:rPr>
              <a:t>The third derivative,  derivative,</a:t>
            </a:r>
            <a:endParaRPr sz="1000">
              <a:latin typeface="Times New Roman"/>
              <a:cs typeface="Times New Roman"/>
            </a:endParaRPr>
          </a:p>
        </p:txBody>
      </p:sp>
      <p:sp>
        <p:nvSpPr>
          <p:cNvPr id="14" name="object 14"/>
          <p:cNvSpPr/>
          <p:nvPr/>
        </p:nvSpPr>
        <p:spPr>
          <a:xfrm>
            <a:off x="1053464" y="4549940"/>
            <a:ext cx="2000250" cy="171450"/>
          </a:xfrm>
          <a:prstGeom prst="rect">
            <a:avLst/>
          </a:prstGeom>
          <a:blipFill>
            <a:blip r:embed="rId8" cstate="print"/>
            <a:stretch>
              <a:fillRect/>
            </a:stretch>
          </a:blipFill>
        </p:spPr>
        <p:txBody>
          <a:bodyPr wrap="square" lIns="0" tIns="0" rIns="0" bIns="0" rtlCol="0"/>
          <a:lstStyle/>
          <a:p/>
        </p:txBody>
      </p:sp>
      <p:sp>
        <p:nvSpPr>
          <p:cNvPr id="15" name="object 15"/>
          <p:cNvSpPr txBox="1"/>
          <p:nvPr/>
        </p:nvSpPr>
        <p:spPr>
          <a:xfrm>
            <a:off x="3100857" y="4352391"/>
            <a:ext cx="1944370" cy="351155"/>
          </a:xfrm>
          <a:prstGeom prst="rect">
            <a:avLst/>
          </a:prstGeom>
        </p:spPr>
        <p:txBody>
          <a:bodyPr wrap="square" lIns="0" tIns="12700" rIns="0" bIns="0" rtlCol="0" vert="horz">
            <a:spAutoFit/>
          </a:bodyPr>
          <a:lstStyle/>
          <a:p>
            <a:pPr marL="12700" marR="5080" indent="707390">
              <a:lnSpc>
                <a:spcPct val="106700"/>
              </a:lnSpc>
              <a:spcBef>
                <a:spcPts val="100"/>
              </a:spcBef>
            </a:pPr>
            <a:r>
              <a:rPr dirty="0" sz="1000">
                <a:solidFill>
                  <a:srgbClr val="010202"/>
                </a:solidFill>
                <a:latin typeface="Times New Roman"/>
                <a:cs typeface="Times New Roman"/>
              </a:rPr>
              <a:t>and thus the </a:t>
            </a:r>
            <a:r>
              <a:rPr dirty="0" sz="1000" spc="-5">
                <a:solidFill>
                  <a:srgbClr val="010202"/>
                </a:solidFill>
                <a:latin typeface="Times New Roman"/>
                <a:cs typeface="Times New Roman"/>
              </a:rPr>
              <a:t>second  </a:t>
            </a:r>
            <a:r>
              <a:rPr dirty="0" sz="1000">
                <a:solidFill>
                  <a:srgbClr val="010202"/>
                </a:solidFill>
                <a:latin typeface="Times New Roman"/>
                <a:cs typeface="Times New Roman"/>
              </a:rPr>
              <a:t>when</a:t>
            </a:r>
            <a:r>
              <a:rPr dirty="0" sz="1000" spc="110">
                <a:solidFill>
                  <a:srgbClr val="010202"/>
                </a:solidFill>
                <a:latin typeface="Times New Roman"/>
                <a:cs typeface="Times New Roman"/>
              </a:rPr>
              <a:t> </a:t>
            </a:r>
            <a:r>
              <a:rPr dirty="0" sz="1000" spc="35">
                <a:solidFill>
                  <a:srgbClr val="010202"/>
                </a:solidFill>
                <a:latin typeface="Times New Roman"/>
                <a:cs typeface="Times New Roman"/>
              </a:rPr>
              <a:t>a=2,</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which</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thus</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critical</a:t>
            </a:r>
            <a:endParaRPr sz="1000">
              <a:latin typeface="Times New Roman"/>
              <a:cs typeface="Times New Roman"/>
            </a:endParaRPr>
          </a:p>
        </p:txBody>
      </p:sp>
      <p:sp>
        <p:nvSpPr>
          <p:cNvPr id="16" name="object 16"/>
          <p:cNvSpPr txBox="1"/>
          <p:nvPr/>
        </p:nvSpPr>
        <p:spPr>
          <a:xfrm>
            <a:off x="447316" y="4677638"/>
            <a:ext cx="4596765" cy="330200"/>
          </a:xfrm>
          <a:prstGeom prst="rect">
            <a:avLst/>
          </a:prstGeom>
        </p:spPr>
        <p:txBody>
          <a:bodyPr wrap="square" lIns="0" tIns="12700" rIns="0" bIns="0" rtlCol="0" vert="horz">
            <a:spAutoFit/>
          </a:bodyPr>
          <a:lstStyle/>
          <a:p>
            <a:pPr marL="12700" marR="5080">
              <a:lnSpc>
                <a:spcPct val="100000"/>
              </a:lnSpc>
              <a:spcBef>
                <a:spcPts val="100"/>
              </a:spcBef>
            </a:pPr>
            <a:r>
              <a:rPr dirty="0" sz="1000">
                <a:solidFill>
                  <a:srgbClr val="010202"/>
                </a:solidFill>
                <a:latin typeface="Times New Roman"/>
                <a:cs typeface="Times New Roman"/>
              </a:rPr>
              <a:t>value of </a:t>
            </a:r>
            <a:r>
              <a:rPr dirty="0" sz="1000" spc="165">
                <a:solidFill>
                  <a:srgbClr val="010202"/>
                </a:solidFill>
                <a:latin typeface="Times New Roman"/>
                <a:cs typeface="Times New Roman"/>
              </a:rPr>
              <a:t>a </a:t>
            </a:r>
            <a:r>
              <a:rPr dirty="0" sz="1000" spc="-5">
                <a:solidFill>
                  <a:srgbClr val="010202"/>
                </a:solidFill>
                <a:latin typeface="Times New Roman"/>
                <a:cs typeface="Times New Roman"/>
              </a:rPr>
              <a:t>above which phase separation occurs.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is an inverse function of  temperature, given</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p:txBody>
      </p:sp>
      <p:sp>
        <p:nvSpPr>
          <p:cNvPr id="17" name="object 17"/>
          <p:cNvSpPr/>
          <p:nvPr/>
        </p:nvSpPr>
        <p:spPr>
          <a:xfrm>
            <a:off x="2170112" y="5238902"/>
            <a:ext cx="714375" cy="152400"/>
          </a:xfrm>
          <a:prstGeom prst="rect">
            <a:avLst/>
          </a:prstGeom>
          <a:blipFill>
            <a:blip r:embed="rId9" cstate="print"/>
            <a:stretch>
              <a:fillRect/>
            </a:stretch>
          </a:blipFill>
        </p:spPr>
        <p:txBody>
          <a:bodyPr wrap="square" lIns="0" tIns="0" rIns="0" bIns="0" rtlCol="0"/>
          <a:lstStyle/>
          <a:p/>
        </p:txBody>
      </p:sp>
      <p:sp>
        <p:nvSpPr>
          <p:cNvPr id="18" name="object 18"/>
          <p:cNvSpPr/>
          <p:nvPr/>
        </p:nvSpPr>
        <p:spPr>
          <a:xfrm>
            <a:off x="2203450" y="6145847"/>
            <a:ext cx="657225" cy="390525"/>
          </a:xfrm>
          <a:prstGeom prst="rect">
            <a:avLst/>
          </a:prstGeom>
          <a:blipFill>
            <a:blip r:embed="rId10" cstate="print"/>
            <a:stretch>
              <a:fillRect/>
            </a:stretch>
          </a:blipFill>
        </p:spPr>
        <p:txBody>
          <a:bodyPr wrap="square" lIns="0" tIns="0" rIns="0" bIns="0" rtlCol="0"/>
          <a:lstStyle/>
          <a:p/>
        </p:txBody>
      </p:sp>
      <p:sp>
        <p:nvSpPr>
          <p:cNvPr id="19" name="object 19"/>
          <p:cNvSpPr txBox="1"/>
          <p:nvPr/>
        </p:nvSpPr>
        <p:spPr>
          <a:xfrm>
            <a:off x="393700" y="5593867"/>
            <a:ext cx="4699635" cy="2132330"/>
          </a:xfrm>
          <a:prstGeom prst="rect">
            <a:avLst/>
          </a:prstGeom>
        </p:spPr>
        <p:txBody>
          <a:bodyPr wrap="square" lIns="0" tIns="12700" rIns="0" bIns="0" rtlCol="0" vert="horz">
            <a:spAutoFit/>
          </a:bodyPr>
          <a:lstStyle/>
          <a:p>
            <a:pPr algn="just" marL="63500" marR="55880">
              <a:lnSpc>
                <a:spcPct val="100000"/>
              </a:lnSpc>
              <a:spcBef>
                <a:spcPts val="100"/>
              </a:spcBef>
            </a:pPr>
            <a:r>
              <a:rPr dirty="0" sz="1000">
                <a:solidFill>
                  <a:srgbClr val="010202"/>
                </a:solidFill>
                <a:latin typeface="Times New Roman"/>
                <a:cs typeface="Times New Roman"/>
              </a:rPr>
              <a:t>a </a:t>
            </a:r>
            <a:r>
              <a:rPr dirty="0" sz="1000" spc="-5">
                <a:solidFill>
                  <a:srgbClr val="010202"/>
                </a:solidFill>
                <a:latin typeface="Times New Roman"/>
                <a:cs typeface="Times New Roman"/>
              </a:rPr>
              <a:t>critical temperature occurs in any regular system with </a:t>
            </a:r>
            <a:r>
              <a:rPr dirty="0" sz="1000">
                <a:solidFill>
                  <a:srgbClr val="010202"/>
                </a:solidFill>
                <a:latin typeface="Times New Roman"/>
                <a:cs typeface="Times New Roman"/>
              </a:rPr>
              <a:t>a </a:t>
            </a:r>
            <a:r>
              <a:rPr dirty="0" sz="1000" spc="-5">
                <a:solidFill>
                  <a:srgbClr val="010202"/>
                </a:solidFill>
                <a:latin typeface="Times New Roman"/>
                <a:cs typeface="Times New Roman"/>
              </a:rPr>
              <a:t>positive value of </a:t>
            </a:r>
            <a:r>
              <a:rPr dirty="0" sz="1000" spc="50">
                <a:solidFill>
                  <a:srgbClr val="010202"/>
                </a:solidFill>
                <a:latin typeface="Times New Roman"/>
                <a:cs typeface="Times New Roman"/>
              </a:rPr>
              <a:t>fi, </a:t>
            </a:r>
            <a:r>
              <a:rPr dirty="0" sz="1000">
                <a:solidFill>
                  <a:srgbClr val="010202"/>
                </a:solidFill>
                <a:latin typeface="Times New Roman"/>
                <a:cs typeface="Times New Roman"/>
              </a:rPr>
              <a:t>above  which </a:t>
            </a:r>
            <a:r>
              <a:rPr dirty="0" sz="1000" spc="55">
                <a:solidFill>
                  <a:srgbClr val="010202"/>
                </a:solidFill>
                <a:latin typeface="Times New Roman"/>
                <a:cs typeface="Times New Roman"/>
              </a:rPr>
              <a:t>a&lt;2 </a:t>
            </a:r>
            <a:r>
              <a:rPr dirty="0" sz="1000">
                <a:solidFill>
                  <a:srgbClr val="010202"/>
                </a:solidFill>
                <a:latin typeface="Times New Roman"/>
                <a:cs typeface="Times New Roman"/>
              </a:rPr>
              <a:t>and below which </a:t>
            </a:r>
            <a:r>
              <a:rPr dirty="0" sz="1000" spc="35">
                <a:solidFill>
                  <a:srgbClr val="010202"/>
                </a:solidFill>
                <a:latin typeface="Times New Roman"/>
                <a:cs typeface="Times New Roman"/>
              </a:rPr>
              <a:t>a&gt;2. </a:t>
            </a:r>
            <a:r>
              <a:rPr dirty="0" sz="1000" spc="-5">
                <a:solidFill>
                  <a:srgbClr val="010202"/>
                </a:solidFill>
                <a:latin typeface="Times New Roman"/>
                <a:cs typeface="Times New Roman"/>
              </a:rPr>
              <a:t>The critical temperature,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cr</a:t>
            </a:r>
            <a:r>
              <a:rPr dirty="0" sz="1000" spc="-5">
                <a:solidFill>
                  <a:srgbClr val="010202"/>
                </a:solidFill>
                <a:latin typeface="Times New Roman"/>
                <a:cs typeface="Times New Roman"/>
              </a:rPr>
              <a:t>,</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a:p>
            <a:pPr>
              <a:lnSpc>
                <a:spcPct val="100000"/>
              </a:lnSpc>
            </a:pPr>
            <a:endParaRPr sz="1500">
              <a:latin typeface="Times New Roman"/>
              <a:cs typeface="Times New Roman"/>
            </a:endParaRPr>
          </a:p>
          <a:p>
            <a:pPr algn="r" marR="43815">
              <a:lnSpc>
                <a:spcPct val="100000"/>
              </a:lnSpc>
              <a:spcBef>
                <a:spcPts val="1145"/>
              </a:spcBef>
            </a:pPr>
            <a:r>
              <a:rPr dirty="0" sz="1000">
                <a:solidFill>
                  <a:srgbClr val="010202"/>
                </a:solidFill>
                <a:latin typeface="Times New Roman"/>
                <a:cs typeface="Times New Roman"/>
              </a:rPr>
              <a:t>(10.1)</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15"/>
              </a:spcBef>
            </a:pPr>
            <a:endParaRPr sz="1100">
              <a:latin typeface="Times New Roman"/>
              <a:cs typeface="Times New Roman"/>
            </a:endParaRPr>
          </a:p>
          <a:p>
            <a:pPr algn="just" marL="62865" marR="53975">
              <a:lnSpc>
                <a:spcPct val="100000"/>
              </a:lnSpc>
            </a:pPr>
            <a:r>
              <a:rPr dirty="0" sz="1000">
                <a:solidFill>
                  <a:srgbClr val="010202"/>
                </a:solidFill>
                <a:latin typeface="Times New Roman"/>
                <a:cs typeface="Times New Roman"/>
              </a:rPr>
              <a:t>Fig. 10.6</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the variation, with temperature, of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curve for a regular solution which has a positive molar heat of mixing </a:t>
            </a:r>
            <a:r>
              <a:rPr dirty="0" sz="1000" spc="10">
                <a:solidFill>
                  <a:srgbClr val="010202"/>
                </a:solidFill>
                <a:latin typeface="Times New Roman"/>
                <a:cs typeface="Times New Roman"/>
              </a:rPr>
              <a:t>(fi=16,630 </a:t>
            </a:r>
            <a:r>
              <a:rPr dirty="0" sz="1000">
                <a:solidFill>
                  <a:srgbClr val="010202"/>
                </a:solidFill>
                <a:latin typeface="Times New Roman"/>
                <a:cs typeface="Times New Roman"/>
              </a:rPr>
              <a:t>joules)  </a:t>
            </a:r>
            <a:r>
              <a:rPr dirty="0" sz="1000" spc="-5">
                <a:solidFill>
                  <a:srgbClr val="010202"/>
                </a:solidFill>
                <a:latin typeface="Times New Roman"/>
                <a:cs typeface="Times New Roman"/>
              </a:rPr>
              <a:t>and</a:t>
            </a:r>
            <a:r>
              <a:rPr dirty="0" sz="1000" spc="90">
                <a:solidFill>
                  <a:srgbClr val="010202"/>
                </a:solidFill>
                <a:latin typeface="Times New Roman"/>
                <a:cs typeface="Times New Roman"/>
              </a:rPr>
              <a:t> </a:t>
            </a:r>
            <a:r>
              <a:rPr dirty="0" sz="1000">
                <a:solidFill>
                  <a:srgbClr val="010202"/>
                </a:solidFill>
                <a:latin typeface="Times New Roman"/>
                <a:cs typeface="Times New Roman"/>
              </a:rPr>
              <a:t>a</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critical</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95">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i="1">
                <a:solidFill>
                  <a:srgbClr val="010202"/>
                </a:solidFill>
                <a:latin typeface="Times New Roman"/>
                <a:cs typeface="Times New Roman"/>
              </a:rPr>
              <a:t>cr</a:t>
            </a:r>
            <a:r>
              <a:rPr dirty="0" sz="1000" spc="-5">
                <a:solidFill>
                  <a:srgbClr val="010202"/>
                </a:solidFill>
                <a:latin typeface="Times New Roman"/>
                <a:cs typeface="Times New Roman"/>
              </a:rPr>
              <a:t>=16,630/2</a:t>
            </a:r>
            <a:r>
              <a:rPr dirty="0" sz="1000" spc="-5" i="1">
                <a:solidFill>
                  <a:srgbClr val="010202"/>
                </a:solidFill>
                <a:latin typeface="Times New Roman"/>
                <a:cs typeface="Times New Roman"/>
              </a:rPr>
              <a:t>R</a:t>
            </a:r>
            <a:r>
              <a:rPr dirty="0" sz="1000" spc="-5">
                <a:solidFill>
                  <a:srgbClr val="010202"/>
                </a:solidFill>
                <a:latin typeface="Times New Roman"/>
                <a:cs typeface="Times New Roman"/>
              </a:rPr>
              <a:t>=1000</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100">
                <a:solidFill>
                  <a:srgbClr val="010202"/>
                </a:solidFill>
                <a:latin typeface="Times New Roman"/>
                <a:cs typeface="Times New Roman"/>
              </a:rPr>
              <a:t> </a:t>
            </a:r>
            <a:r>
              <a:rPr dirty="0" sz="1000">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a:solidFill>
                  <a:srgbClr val="010202"/>
                </a:solidFill>
                <a:latin typeface="Times New Roman"/>
                <a:cs typeface="Times New Roman"/>
              </a:rPr>
              <a:t>Gibbs</a:t>
            </a:r>
            <a:r>
              <a:rPr dirty="0" sz="1000" spc="95">
                <a:solidFill>
                  <a:srgbClr val="010202"/>
                </a:solidFill>
                <a:latin typeface="Times New Roman"/>
                <a:cs typeface="Times New Roman"/>
              </a:rPr>
              <a:t> </a:t>
            </a:r>
            <a:r>
              <a:rPr dirty="0" sz="1000">
                <a:solidFill>
                  <a:srgbClr val="010202"/>
                </a:solidFill>
                <a:latin typeface="Times New Roman"/>
                <a:cs typeface="Times New Roman"/>
              </a:rPr>
              <a:t>free</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energy</a:t>
            </a:r>
            <a:r>
              <a:rPr dirty="0" sz="1000" spc="95">
                <a:solidFill>
                  <a:srgbClr val="010202"/>
                </a:solidFill>
                <a:latin typeface="Times New Roman"/>
                <a:cs typeface="Times New Roman"/>
              </a:rPr>
              <a:t> </a:t>
            </a:r>
            <a:r>
              <a:rPr dirty="0" sz="1000">
                <a:solidFill>
                  <a:srgbClr val="010202"/>
                </a:solidFill>
                <a:latin typeface="Times New Roman"/>
                <a:cs typeface="Times New Roman"/>
              </a:rPr>
              <a:t>expression</a:t>
            </a:r>
            <a:endParaRPr sz="1000">
              <a:latin typeface="Times New Roman"/>
              <a:cs typeface="Times New Roman"/>
            </a:endParaRPr>
          </a:p>
          <a:p>
            <a:pPr algn="just" marL="62865" marR="54610">
              <a:lnSpc>
                <a:spcPct val="100000"/>
              </a:lnSpc>
              <a:spcBef>
                <a:spcPts val="370"/>
              </a:spcBef>
            </a:pPr>
            <a:r>
              <a:rPr dirty="0" sz="1000">
                <a:solidFill>
                  <a:srgbClr val="010202"/>
                </a:solidFill>
                <a:latin typeface="Times New Roman"/>
                <a:cs typeface="Times New Roman"/>
              </a:rPr>
              <a:t>contains a negative logarithmic term, the magnitude of which is proportional to  </a:t>
            </a:r>
            <a:r>
              <a:rPr dirty="0" sz="1000" spc="-5">
                <a:solidFill>
                  <a:srgbClr val="010202"/>
                </a:solidFill>
                <a:latin typeface="Times New Roman"/>
                <a:cs typeface="Times New Roman"/>
              </a:rPr>
              <a:t>temperature, and </a:t>
            </a:r>
            <a:r>
              <a:rPr dirty="0" sz="1000">
                <a:solidFill>
                  <a:srgbClr val="010202"/>
                </a:solidFill>
                <a:latin typeface="Times New Roman"/>
                <a:cs typeface="Times New Roman"/>
              </a:rPr>
              <a:t>a </a:t>
            </a:r>
            <a:r>
              <a:rPr dirty="0" sz="1000" spc="-5">
                <a:solidFill>
                  <a:srgbClr val="010202"/>
                </a:solidFill>
                <a:latin typeface="Times New Roman"/>
                <a:cs typeface="Times New Roman"/>
              </a:rPr>
              <a:t>positive parabolic term which is independent of temperature. At high  enough temperature, the logarithmic contribution predominates and the Gibbs free</a:t>
            </a:r>
            <a:r>
              <a:rPr dirty="0" sz="1000" spc="114">
                <a:solidFill>
                  <a:srgbClr val="010202"/>
                </a:solidFill>
                <a:latin typeface="Times New Roman"/>
                <a:cs typeface="Times New Roman"/>
              </a:rPr>
              <a:t> </a:t>
            </a:r>
            <a:r>
              <a:rPr dirty="0" sz="1000" spc="-10">
                <a:solidFill>
                  <a:srgbClr val="010202"/>
                </a:solidFill>
                <a:latin typeface="Times New Roman"/>
                <a:cs typeface="Times New Roman"/>
              </a:rPr>
              <a:t>energy</a:t>
            </a:r>
            <a:endParaRPr sz="1000">
              <a:latin typeface="Times New Roman"/>
              <a:cs typeface="Times New Roman"/>
            </a:endParaRPr>
          </a:p>
        </p:txBody>
      </p:sp>
      <p:sp>
        <p:nvSpPr>
          <p:cNvPr id="20" name="object 20"/>
          <p:cNvSpPr/>
          <p:nvPr/>
        </p:nvSpPr>
        <p:spPr>
          <a:xfrm>
            <a:off x="3351390" y="1479727"/>
            <a:ext cx="685800" cy="161925"/>
          </a:xfrm>
          <a:prstGeom prst="rect">
            <a:avLst/>
          </a:prstGeom>
          <a:blipFill>
            <a:blip r:embed="rId11" cstate="print"/>
            <a:stretch>
              <a:fillRect/>
            </a:stretch>
          </a:blipFill>
        </p:spPr>
        <p:txBody>
          <a:bodyPr wrap="square" lIns="0" tIns="0" rIns="0" bIns="0" rtlCol="0"/>
          <a:lstStyle/>
          <a:p/>
        </p:txBody>
      </p:sp>
      <p:sp>
        <p:nvSpPr>
          <p:cNvPr id="21" name="object 21"/>
          <p:cNvSpPr/>
          <p:nvPr/>
        </p:nvSpPr>
        <p:spPr>
          <a:xfrm>
            <a:off x="1897342" y="3756421"/>
            <a:ext cx="1406443" cy="334486"/>
          </a:xfrm>
          <a:prstGeom prst="rect">
            <a:avLst/>
          </a:prstGeom>
          <a:blipFill>
            <a:blip r:embed="rId12" cstate="print"/>
            <a:stretch>
              <a:fillRect/>
            </a:stretch>
          </a:blipFill>
        </p:spPr>
        <p:txBody>
          <a:bodyPr wrap="square" lIns="0" tIns="0" rIns="0" bIns="0" rtlCol="0"/>
          <a:lstStyl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19039" y="403225"/>
            <a:ext cx="4650105" cy="174117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231F20"/>
                </a:solidFill>
                <a:latin typeface="Times New Roman"/>
                <a:cs typeface="Times New Roman"/>
              </a:rPr>
              <a:t>318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38100" marR="30480">
              <a:lnSpc>
                <a:spcPct val="100000"/>
              </a:lnSpc>
              <a:spcBef>
                <a:spcPts val="765"/>
              </a:spcBef>
            </a:pPr>
            <a:r>
              <a:rPr dirty="0" sz="1000">
                <a:solidFill>
                  <a:srgbClr val="010202"/>
                </a:solidFill>
                <a:latin typeface="Times New Roman"/>
                <a:cs typeface="Times New Roman"/>
              </a:rPr>
              <a:t>of mixing is convex downwards at all compositions. </a:t>
            </a:r>
            <a:r>
              <a:rPr dirty="0" sz="1000" spc="-10">
                <a:solidFill>
                  <a:srgbClr val="010202"/>
                </a:solidFill>
                <a:latin typeface="Times New Roman"/>
                <a:cs typeface="Times New Roman"/>
              </a:rPr>
              <a:t>However, </a:t>
            </a:r>
            <a:r>
              <a:rPr dirty="0" sz="1000">
                <a:solidFill>
                  <a:srgbClr val="010202"/>
                </a:solidFill>
                <a:latin typeface="Times New Roman"/>
                <a:cs typeface="Times New Roman"/>
              </a:rPr>
              <a:t>with decreasing  temperature, the contribution of the logarithmic term decreases, and eventually the  </a:t>
            </a:r>
            <a:r>
              <a:rPr dirty="0" sz="1000" spc="-5">
                <a:solidFill>
                  <a:srgbClr val="010202"/>
                </a:solidFill>
                <a:latin typeface="Times New Roman"/>
                <a:cs typeface="Times New Roman"/>
              </a:rPr>
              <a:t>positive parabolic term predominates and produces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range of composition centered on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=0.5 over which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curve is convex upwards. The logarithmic </a:t>
            </a:r>
            <a:r>
              <a:rPr dirty="0" sz="1000" spc="5">
                <a:solidFill>
                  <a:srgbClr val="010202"/>
                </a:solidFill>
                <a:latin typeface="Times New Roman"/>
                <a:cs typeface="Times New Roman"/>
              </a:rPr>
              <a:t> </a:t>
            </a:r>
            <a:r>
              <a:rPr dirty="0" sz="1000">
                <a:solidFill>
                  <a:srgbClr val="010202"/>
                </a:solidFill>
                <a:latin typeface="Times New Roman"/>
                <a:cs typeface="Times New Roman"/>
              </a:rPr>
              <a:t>term</a:t>
            </a:r>
            <a:endParaRPr sz="1000">
              <a:latin typeface="Times New Roman"/>
              <a:cs typeface="Times New Roman"/>
            </a:endParaRPr>
          </a:p>
          <a:p>
            <a:pPr algn="just" marL="38100" indent="-635">
              <a:lnSpc>
                <a:spcPct val="100000"/>
              </a:lnSpc>
              <a:spcBef>
                <a:spcPts val="370"/>
              </a:spcBef>
            </a:pPr>
            <a:r>
              <a:rPr dirty="0" sz="1000">
                <a:solidFill>
                  <a:srgbClr val="010202"/>
                </a:solidFill>
                <a:latin typeface="Times New Roman"/>
                <a:cs typeface="Times New Roman"/>
              </a:rPr>
              <a:t>still requires that the tangents to the curve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=1 and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=1 be vertical. Fig. </a:t>
            </a:r>
            <a:r>
              <a:rPr dirty="0" sz="1000" spc="-5">
                <a:solidFill>
                  <a:srgbClr val="010202"/>
                </a:solidFill>
                <a:latin typeface="Times New Roman"/>
                <a:cs typeface="Times New Roman"/>
              </a:rPr>
              <a:t>10.6</a:t>
            </a:r>
            <a:r>
              <a:rPr dirty="0" sz="1000" spc="-5" i="1">
                <a:solidFill>
                  <a:srgbClr val="010202"/>
                </a:solidFill>
                <a:latin typeface="Times New Roman"/>
                <a:cs typeface="Times New Roman"/>
              </a:rPr>
              <a:t>b</a:t>
            </a:r>
            <a:r>
              <a:rPr dirty="0" sz="1000" spc="-50" i="1">
                <a:solidFill>
                  <a:srgbClr val="010202"/>
                </a:solidFill>
                <a:latin typeface="Times New Roman"/>
                <a:cs typeface="Times New Roman"/>
              </a:rPr>
              <a:t> </a:t>
            </a:r>
            <a:r>
              <a:rPr dirty="0" sz="1000" spc="-5">
                <a:solidFill>
                  <a:srgbClr val="010202"/>
                </a:solidFill>
                <a:latin typeface="Times New Roman"/>
                <a:cs typeface="Times New Roman"/>
              </a:rPr>
              <a:t>shows</a:t>
            </a:r>
            <a:endParaRPr sz="1000">
              <a:latin typeface="Times New Roman"/>
              <a:cs typeface="Times New Roman"/>
            </a:endParaRPr>
          </a:p>
          <a:p>
            <a:pPr algn="just" marL="38100" marR="31115">
              <a:lnSpc>
                <a:spcPct val="100000"/>
              </a:lnSpc>
              <a:spcBef>
                <a:spcPts val="370"/>
              </a:spcBef>
            </a:pPr>
            <a:r>
              <a:rPr dirty="0" sz="1000" spc="-5">
                <a:solidFill>
                  <a:srgbClr val="010202"/>
                </a:solidFill>
                <a:latin typeface="Times New Roman"/>
                <a:cs typeface="Times New Roman"/>
              </a:rPr>
              <a:t>the phase diagram for the system, in which the miscibility curve bounding the two-phase  </a:t>
            </a:r>
            <a:r>
              <a:rPr dirty="0" sz="1000">
                <a:solidFill>
                  <a:srgbClr val="010202"/>
                </a:solidFill>
                <a:latin typeface="Times New Roman"/>
                <a:cs typeface="Times New Roman"/>
              </a:rPr>
              <a:t>region is simply the locus of the double tangent compositions in Fig. </a:t>
            </a:r>
            <a:r>
              <a:rPr dirty="0" sz="1000" spc="-5">
                <a:solidFill>
                  <a:srgbClr val="010202"/>
                </a:solidFill>
                <a:latin typeface="Times New Roman"/>
                <a:cs typeface="Times New Roman"/>
              </a:rPr>
              <a:t>10.6</a:t>
            </a:r>
            <a:r>
              <a:rPr dirty="0" sz="1000" spc="-5" i="1">
                <a:solidFill>
                  <a:srgbClr val="010202"/>
                </a:solidFill>
                <a:latin typeface="Times New Roman"/>
                <a:cs typeface="Times New Roman"/>
              </a:rPr>
              <a:t>a</a:t>
            </a:r>
            <a:r>
              <a:rPr dirty="0" sz="1000" spc="-5">
                <a:solidFill>
                  <a:srgbClr val="010202"/>
                </a:solidFill>
                <a:latin typeface="Times New Roman"/>
                <a:cs typeface="Times New Roman"/>
              </a:rPr>
              <a:t>. </a:t>
            </a:r>
            <a:r>
              <a:rPr dirty="0" sz="1000">
                <a:solidFill>
                  <a:srgbClr val="010202"/>
                </a:solidFill>
                <a:latin typeface="Times New Roman"/>
                <a:cs typeface="Times New Roman"/>
              </a:rPr>
              <a:t>The</a:t>
            </a:r>
            <a:r>
              <a:rPr dirty="0" sz="1000" spc="-90">
                <a:solidFill>
                  <a:srgbClr val="010202"/>
                </a:solidFill>
                <a:latin typeface="Times New Roman"/>
                <a:cs typeface="Times New Roman"/>
              </a:rPr>
              <a:t> </a:t>
            </a:r>
            <a:r>
              <a:rPr dirty="0" sz="1000">
                <a:solidFill>
                  <a:srgbClr val="010202"/>
                </a:solidFill>
                <a:latin typeface="Times New Roman"/>
                <a:cs typeface="Times New Roman"/>
              </a:rPr>
              <a:t>influence  of temperature on the variations of the activity of component </a:t>
            </a:r>
            <a:r>
              <a:rPr dirty="0" sz="1000" i="1">
                <a:solidFill>
                  <a:srgbClr val="010202"/>
                </a:solidFill>
                <a:latin typeface="Times New Roman"/>
                <a:cs typeface="Times New Roman"/>
              </a:rPr>
              <a:t>B </a:t>
            </a:r>
            <a:r>
              <a:rPr dirty="0" sz="1000">
                <a:solidFill>
                  <a:srgbClr val="010202"/>
                </a:solidFill>
                <a:latin typeface="Times New Roman"/>
                <a:cs typeface="Times New Roman"/>
              </a:rPr>
              <a:t>with composition is  </a:t>
            </a:r>
            <a:r>
              <a:rPr dirty="0" sz="1000" spc="-5">
                <a:solidFill>
                  <a:srgbClr val="010202"/>
                </a:solidFill>
                <a:latin typeface="Times New Roman"/>
                <a:cs typeface="Times New Roman"/>
              </a:rPr>
              <a:t>shown</a:t>
            </a:r>
            <a:r>
              <a:rPr dirty="0" sz="1000" spc="60">
                <a:solidFill>
                  <a:srgbClr val="010202"/>
                </a:solidFill>
                <a:latin typeface="Times New Roman"/>
                <a:cs typeface="Times New Roman"/>
              </a:rPr>
              <a:t> </a:t>
            </a:r>
            <a:r>
              <a:rPr dirty="0" sz="1000">
                <a:solidFill>
                  <a:srgbClr val="010202"/>
                </a:solidFill>
                <a:latin typeface="Times New Roman"/>
                <a:cs typeface="Times New Roman"/>
              </a:rPr>
              <a:t>in</a:t>
            </a:r>
            <a:r>
              <a:rPr dirty="0" sz="1000" spc="65">
                <a:solidFill>
                  <a:srgbClr val="010202"/>
                </a:solidFill>
                <a:latin typeface="Times New Roman"/>
                <a:cs typeface="Times New Roman"/>
              </a:rPr>
              <a:t> </a:t>
            </a:r>
            <a:r>
              <a:rPr dirty="0" sz="1000">
                <a:solidFill>
                  <a:srgbClr val="010202"/>
                </a:solidFill>
                <a:latin typeface="Times New Roman"/>
                <a:cs typeface="Times New Roman"/>
              </a:rPr>
              <a:t>Fig.</a:t>
            </a:r>
            <a:r>
              <a:rPr dirty="0" sz="1000" spc="65">
                <a:solidFill>
                  <a:srgbClr val="010202"/>
                </a:solidFill>
                <a:latin typeface="Times New Roman"/>
                <a:cs typeface="Times New Roman"/>
              </a:rPr>
              <a:t> </a:t>
            </a:r>
            <a:r>
              <a:rPr dirty="0" sz="1000">
                <a:solidFill>
                  <a:srgbClr val="010202"/>
                </a:solidFill>
                <a:latin typeface="Times New Roman"/>
                <a:cs typeface="Times New Roman"/>
              </a:rPr>
              <a:t>10.6</a:t>
            </a:r>
            <a:r>
              <a:rPr dirty="0" sz="1000" i="1">
                <a:solidFill>
                  <a:srgbClr val="010202"/>
                </a:solidFill>
                <a:latin typeface="Times New Roman"/>
                <a:cs typeface="Times New Roman"/>
              </a:rPr>
              <a:t>c</a:t>
            </a:r>
            <a:r>
              <a:rPr dirty="0" sz="1000">
                <a:solidFill>
                  <a:srgbClr val="010202"/>
                </a:solidFill>
                <a:latin typeface="Times New Roman"/>
                <a:cs typeface="Times New Roman"/>
              </a:rPr>
              <a:t>.</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activities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are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obtained</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intercepts,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with</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5">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=1</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axis,</a:t>
            </a:r>
            <a:endParaRPr sz="1000">
              <a:latin typeface="Times New Roman"/>
              <a:cs typeface="Times New Roman"/>
            </a:endParaRPr>
          </a:p>
        </p:txBody>
      </p:sp>
      <p:sp>
        <p:nvSpPr>
          <p:cNvPr id="3" name="object 3"/>
          <p:cNvSpPr txBox="1"/>
          <p:nvPr/>
        </p:nvSpPr>
        <p:spPr>
          <a:xfrm>
            <a:off x="739140" y="7303769"/>
            <a:ext cx="3876675" cy="457200"/>
          </a:xfrm>
          <a:prstGeom prst="rect">
            <a:avLst/>
          </a:prstGeom>
        </p:spPr>
        <p:txBody>
          <a:bodyPr wrap="square" lIns="0" tIns="27940" rIns="0" bIns="0" rtlCol="0" vert="horz">
            <a:spAutoFit/>
          </a:bodyPr>
          <a:lstStyle/>
          <a:p>
            <a:pPr algn="just" marL="469900" marR="5080" indent="-457200">
              <a:lnSpc>
                <a:spcPts val="1100"/>
              </a:lnSpc>
              <a:spcBef>
                <a:spcPts val="220"/>
              </a:spcBef>
            </a:pPr>
            <a:r>
              <a:rPr dirty="0" sz="1000" b="1">
                <a:solidFill>
                  <a:srgbClr val="010202"/>
                </a:solidFill>
                <a:latin typeface="Times New Roman"/>
                <a:cs typeface="Times New Roman"/>
              </a:rPr>
              <a:t>Figure 10.5 </a:t>
            </a:r>
            <a:r>
              <a:rPr dirty="0" sz="1000">
                <a:solidFill>
                  <a:srgbClr val="010202"/>
                </a:solidFill>
                <a:latin typeface="Times New Roman"/>
                <a:cs typeface="Times New Roman"/>
              </a:rPr>
              <a:t>The effect of the magnitude of a on the first, second, and third  </a:t>
            </a:r>
            <a:r>
              <a:rPr dirty="0" sz="1000" spc="-15">
                <a:solidFill>
                  <a:srgbClr val="010202"/>
                </a:solidFill>
                <a:latin typeface="Times New Roman"/>
                <a:cs typeface="Times New Roman"/>
              </a:rPr>
              <a:t>derivatives</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integral</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Gibbs</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free</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energy</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mixing</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with</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respect</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to  </a:t>
            </a:r>
            <a:r>
              <a:rPr dirty="0" sz="1000">
                <a:solidFill>
                  <a:srgbClr val="010202"/>
                </a:solidFill>
                <a:latin typeface="Times New Roman"/>
                <a:cs typeface="Times New Roman"/>
              </a:rPr>
              <a:t>composition.</a:t>
            </a:r>
            <a:endParaRPr sz="1000">
              <a:latin typeface="Times New Roman"/>
              <a:cs typeface="Times New Roman"/>
            </a:endParaRPr>
          </a:p>
        </p:txBody>
      </p:sp>
      <p:sp>
        <p:nvSpPr>
          <p:cNvPr id="4" name="object 4"/>
          <p:cNvSpPr/>
          <p:nvPr/>
        </p:nvSpPr>
        <p:spPr>
          <a:xfrm>
            <a:off x="942228" y="2393203"/>
            <a:ext cx="3502771" cy="4924942"/>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Edited with https://pdfresizer.com</dc:creator>
  <dcterms:created xsi:type="dcterms:W3CDTF">2019-11-27T17:57:30Z</dcterms:created>
  <dcterms:modified xsi:type="dcterms:W3CDTF">2019-11-27T17:57:30Z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2019-11-27T00:00:00Z</vt:filetime>
  </property>
  <property fmtid="{D5CDD505-2E9C-101B-9397-08002B2CF9AE}" pid="3" name="Creator">
    <vt:lpwstr>Edited with https://pdfresizer.com</vt:lpwstr>
  </property>
  <property fmtid="{D5CDD505-2E9C-101B-9397-08002B2CF9AE}" pid="4" name="LastSaved">
    <vt:filetime>2019-11-27T00:00:00Z</vt:filetime>
  </property>
</Properties>
</file>